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0E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14400" y="1097280"/>
            <a:ext cx="103327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中信泰富特钢江阴兴澄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029200" y="1828800"/>
            <a:ext cx="2103120" cy="457200"/>
          </a:xfrm>
          <a:prstGeom prst="rect">
            <a:avLst>
              <a:gd name="adj" fmla="val 30000"/>
            </a:avLst>
          </a:prstGeom>
          <a:solidFill>
            <a:srgbClr val="2E7D32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15011CN05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5303520" y="2377440"/>
            <a:ext cx="1463040" cy="320040"/>
          </a:xfrm>
          <a:prstGeom prst="rect">
            <a:avLst>
              <a:gd name="adj" fmla="val 28571"/>
            </a:avLst>
          </a:prstGeom>
          <a:solidFill>
            <a:srgbClr val="2E7D32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单一工厂灯塔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1371600" y="2926080"/>
            <a:ext cx="9418320" cy="2286000"/>
          </a:xfrm>
          <a:prstGeom prst="rect">
            <a:avLst>
              <a:gd name="adj" fmla="val 6000"/>
            </a:avLst>
          </a:prstGeom>
          <a:solidFill>
            <a:srgbClr val="1565C0"/>
          </a:solidFill>
          <a:ln/>
        </p:spPr>
      </p:sp>
      <p:sp>
        <p:nvSpPr>
          <p:cNvPr id="6" name="Text 4"/>
          <p:cNvSpPr/>
          <p:nvPr/>
        </p:nvSpPr>
        <p:spPr>
          <a:xfrm>
            <a:off x="1645920" y="3200400"/>
            <a:ext cx="886968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把高炉「黑箱」照透——中信泰富特钢兴澄特钢用 40 多个 AI 与大数据用例重构特钢制造：定制订单 ↑35.3%、不合格率 ↓47.3%、吨钢能耗 ↓10.5%，成为全球特钢行业首座灯塔工厂。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371600" y="5486400"/>
            <a:ext cx="9418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AAAAA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WEF全球灯塔网络 · 第11批 · 2023年12月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1 / 12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82880"/>
            <a:ext cx="4572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📋 企业名片</a:t>
            </a:r>
            <a:endParaRPr lang="en-US" sz="2200" dirty="0"/>
          </a:p>
        </p:txBody>
      </p:sp>
      <p:sp>
        <p:nvSpPr>
          <p:cNvPr id="3" name="Shape 1"/>
          <p:cNvSpPr/>
          <p:nvPr/>
        </p:nvSpPr>
        <p:spPr>
          <a:xfrm>
            <a:off x="457200" y="822960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4" name="Text 2"/>
          <p:cNvSpPr/>
          <p:nvPr/>
        </p:nvSpPr>
        <p:spPr>
          <a:xfrm>
            <a:off x="640080" y="841248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企业名称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640080" y="1078992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中信泰富特钢江阴兴澄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457200" y="1481328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499616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灯塔编码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640080" y="1737360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15011CN05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57200" y="2139696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10" name="Text 8"/>
          <p:cNvSpPr/>
          <p:nvPr/>
        </p:nvSpPr>
        <p:spPr>
          <a:xfrm>
            <a:off x="640080" y="2157984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所在地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640080" y="2395728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中国 · 中国 · 江苏江阴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457200" y="2798064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13" name="Text 11"/>
          <p:cNvSpPr/>
          <p:nvPr/>
        </p:nvSpPr>
        <p:spPr>
          <a:xfrm>
            <a:off x="640080" y="2816352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类型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640080" y="3054096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单一工厂灯塔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457200" y="3456432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16" name="Text 14"/>
          <p:cNvSpPr/>
          <p:nvPr/>
        </p:nvSpPr>
        <p:spPr>
          <a:xfrm>
            <a:off x="640080" y="34747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行业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640080" y="3712464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· 先进工业 · 特殊钢冶炼（国标 3140） (GBT )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457200" y="4114800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19" name="Text 17"/>
          <p:cNvSpPr/>
          <p:nvPr/>
        </p:nvSpPr>
        <p:spPr>
          <a:xfrm>
            <a:off x="640080" y="4133088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批次/发布日期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640080" y="4370832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第11批 · 2023年12月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2 / 12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28016"/>
            <a:ext cx="1645920" cy="365760"/>
          </a:xfrm>
          <a:prstGeom prst="rect">
            <a:avLst>
              <a:gd name="adj" fmla="val 20000"/>
            </a:avLst>
          </a:prstGeom>
          <a:solidFill>
            <a:srgbClr val="F59E0B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核心案例 ①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2286000" y="128016"/>
            <a:ext cx="9144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大数据定制设计 核心用例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57200" y="685800"/>
            <a:ext cx="11247120" cy="502920"/>
          </a:xfrm>
          <a:prstGeom prst="rect">
            <a:avLst>
              <a:gd name="adj" fmla="val 10909"/>
            </a:avLst>
          </a:prstGeom>
          <a:solidFill>
            <a:srgbClr val="FEF2F2"/>
          </a:solidFill>
          <a:ln w="6350">
            <a:solidFill>
              <a:srgbClr val="EF444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704088"/>
            <a:ext cx="1097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DC2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🎯 痛点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91440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⚠️ 痛点：特钢多品种、小批量，客户定制需求增长快，传统设计依赖人工经验、试错周期长，难以快速响应定制化订单。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57200" y="1371600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思路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60020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方案：以大数据分析支撑制造工艺定制设计，把客户需求快速转化为工艺参数，缩短新品设计周期，支撑敏捷化定制生产。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205740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🔧 实施路径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548640" y="233172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Step 1 — 需求数字化：将客户定制需求、牌号、性能指标结构化录入 Step 2 — 数据建模：汇聚历史工艺与质量数据，构建大数据分析模型 Step 3 — 工艺定制：自动匹配并生成定制工艺方案与参数 Step 4 — 快速验证：快速验证、上线，缩短新品设计周期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57200" y="39319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🏷 技术标签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4160520"/>
            <a:ext cx="10972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05.02.01 · 02.01.04 · 06.01.01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3 / 12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28016"/>
            <a:ext cx="1645920" cy="365760"/>
          </a:xfrm>
          <a:prstGeom prst="rect">
            <a:avLst>
              <a:gd name="adj" fmla="val 20000"/>
            </a:avLst>
          </a:prstGeom>
          <a:solidFill>
            <a:srgbClr val="F59E0B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核心案例 ②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2286000" y="128016"/>
            <a:ext cx="9144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多模态高炉黑箱透明化 核心用例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57200" y="685800"/>
            <a:ext cx="11247120" cy="502920"/>
          </a:xfrm>
          <a:prstGeom prst="rect">
            <a:avLst>
              <a:gd name="adj" fmla="val 10909"/>
            </a:avLst>
          </a:prstGeom>
          <a:solidFill>
            <a:srgbClr val="FEF2F2"/>
          </a:solidFill>
          <a:ln w="6350">
            <a:solidFill>
              <a:srgbClr val="EF444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704088"/>
            <a:ext cx="1097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DC2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🎯 痛点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91440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⚠️ 痛点：高炉是炼铁核心，内部高温高压、不可直接观测，长期靠老师傅经验，被称为「黑箱」，异常停机频发、运行不稳定。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57200" y="1371600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思路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60020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方案：通过大量传感器 + 上百个冶金机理模型 + 人工智能，实现高炉全方位仿真，把炉内气流、炉料运动、炉墙挂渣等实时「投影」到数智中心大屏，实现「黑箱透明化」。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205740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🔧 实施路径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548640" y="233172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Step 1 — 传感布网：部署海量传感器采集温度、压力、成分、风量等数据 Step 2 — 多模态融合：融合多源数据，构建炉温预测模型 Step 3 — 机理+AI建模：上百个冶金机理模型结合 AI 做全方位仿真 Step 4 — 实时调控：5G+工业互联网实时调控上千个工艺参数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57200" y="39319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🏷 技术标签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4160520"/>
            <a:ext cx="10972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03.01.01 · 05.02.03 · 07.01.01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4 / 12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28016"/>
            <a:ext cx="1645920" cy="365760"/>
          </a:xfrm>
          <a:prstGeom prst="rect">
            <a:avLst>
              <a:gd name="adj" fmla="val 20000"/>
            </a:avLst>
          </a:prstGeom>
          <a:solidFill>
            <a:srgbClr val="F59E0B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核心案例 ③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2286000" y="128016"/>
            <a:ext cx="9144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智能闭环连续质量改进 核心用例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57200" y="685800"/>
            <a:ext cx="11247120" cy="502920"/>
          </a:xfrm>
          <a:prstGeom prst="rect">
            <a:avLst>
              <a:gd name="adj" fmla="val 10909"/>
            </a:avLst>
          </a:prstGeom>
          <a:solidFill>
            <a:srgbClr val="FEF2F2"/>
          </a:solidFill>
          <a:ln w="6350">
            <a:solidFill>
              <a:srgbClr val="EF444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704088"/>
            <a:ext cx="1097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DC2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🎯 痛点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91440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⚠️ 痛点：炼钢产品质量波动大，成分控制依赖人工取样化验、反馈滞后，难以实现全流程质量一致性。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57200" y="1371600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思路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60020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方案：对炼钢过程成分、过程实时管控，构建智能闭环连续质量改进系统，AI 视觉检测 0.1 秒识别 0.02 毫米表面裂纹，持续提升产品质量。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205740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🔧 实施路径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548640" y="233172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Step 1 — 在线检测：AI 视觉检测实时识别钢材表面缺陷 Step 2 — 成分管控：实时管控炼钢成分与过程参数 Step 3 — 闭环建模：构建闭环质量模型，持续优化工艺 Step 4 — 质量跃升：提升钢材性能与合格率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57200" y="39319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🏷 技术标签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4160520"/>
            <a:ext cx="10972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01.03.02 · 05.01.01 · 02.03.01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5 / 12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28016"/>
            <a:ext cx="1645920" cy="365760"/>
          </a:xfrm>
          <a:prstGeom prst="rect">
            <a:avLst>
              <a:gd name="adj" fmla="val 20000"/>
            </a:avLst>
          </a:prstGeom>
          <a:solidFill>
            <a:srgbClr val="F59E0B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核心案例 ④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2286000" y="128016"/>
            <a:ext cx="9144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AI轧钢工艺优化 核心用例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57200" y="685800"/>
            <a:ext cx="11247120" cy="502920"/>
          </a:xfrm>
          <a:prstGeom prst="rect">
            <a:avLst>
              <a:gd name="adj" fmla="val 10909"/>
            </a:avLst>
          </a:prstGeom>
          <a:solidFill>
            <a:srgbClr val="FEF2F2"/>
          </a:solidFill>
          <a:ln w="6350">
            <a:solidFill>
              <a:srgbClr val="EF444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704088"/>
            <a:ext cx="1097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DC2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🎯 痛点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91440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⚠️ 痛点：轧钢工序能耗高、参数控制依赖人工经验，机时产量低、交货周期长。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57200" y="1371600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思路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60020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方案：建立 AI 模型实现加热炉智能燃烧、智能轧制模型、强冷模型，优化轧钢工艺参数，提升机时产量、缩短交货周期。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205740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🔧 实施路径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548640" y="233172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Step 1 — 数据采集：采集轧制过程温度、压力、速度等参数 Step 2 — AI 建模：训练加热炉智能燃烧与智能轧制模型 Step 3 — 强冷控制：构建强冷模型，优化在线冷却 Step 4 — 效率提升：提升机时产量、缩短交货周期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57200" y="39319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🏷 技术标签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4160520"/>
            <a:ext cx="10972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05.01.02 · 03.03.04 · 01.01.02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6 / 12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28016"/>
            <a:ext cx="1645920" cy="365760"/>
          </a:xfrm>
          <a:prstGeom prst="rect">
            <a:avLst>
              <a:gd name="adj" fmla="val 20000"/>
            </a:avLst>
          </a:prstGeom>
          <a:solidFill>
            <a:srgbClr val="F59E0B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核心案例 ?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2286000" y="128016"/>
            <a:ext cx="9144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高级分析可持续优化 核心用例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57200" y="685800"/>
            <a:ext cx="11247120" cy="502920"/>
          </a:xfrm>
          <a:prstGeom prst="rect">
            <a:avLst>
              <a:gd name="adj" fmla="val 10909"/>
            </a:avLst>
          </a:prstGeom>
          <a:solidFill>
            <a:srgbClr val="FEF2F2"/>
          </a:solidFill>
          <a:ln w="6350">
            <a:solidFill>
              <a:srgbClr val="EF444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704088"/>
            <a:ext cx="1097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DC2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🎯 痛点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91440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⚠️ 痛点：钢铁是高载能行业，能耗和碳排放压力大，能源、水、碳管理粗放，难以满足绿色低碳要求。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57200" y="1371600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思路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60020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方案：物联网 + 高阶分析推动能、水、碳显著降低，数智中心实时监控用水、用电、用气、用料，实现能源与碳排放精细化管理。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205740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🔧 实施路径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548640" y="233172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Step 1 — IoT 布网：全流程设备与能耗数据物联采集 Step 2 — 能碳监测：数智中心实时呈现用水、用电、用气、用料 Step 3 — 高阶分析：高阶分析优化能源与碳排放管理 Step 4 — 绿色冶炼：降低能耗与碳排放、提升废钢利用率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57200" y="39319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🏷 技术标签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4160520"/>
            <a:ext cx="10972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09.03.01 · 09.03.02 · 09.02.02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7 / 12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82880"/>
            <a:ext cx="4572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📊 绩效总览</a:t>
            </a:r>
            <a:endParaRPr lang="en-US" sz="22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914400"/>
          <a:ext cx="11247120" cy="914400"/>
        </p:xfrm>
        <a:graphic>
          <a:graphicData uri="http://schemas.openxmlformats.org/drawingml/2006/table">
            <a:tbl>
              <a:tblPr/>
              <a:tblGrid>
                <a:gridCol w="3657600"/>
                <a:gridCol w="2286000"/>
                <a:gridCol w="5303520"/>
              </a:tblGrid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指标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D3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改善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D3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技术手段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D32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1D1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新品设计时间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2E7D3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↓57%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55555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大数据定制设计大幅缩短新品开发周期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1D1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运行停机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2E7D3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↓85%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55555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高炉黑箱透明化减少异常停机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1D1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钢性能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2E7D3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↑240%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55555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智能闭环质量改进显著提升钢材性能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1D1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单位小时产出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2E7D3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↑15%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55555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 轧钢工艺优化提升机时产量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1D1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平均能耗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2E7D3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↓11%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55555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高级分析可持续优化降低能耗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5" name="Text 2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8 / 12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371600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🗺️ 技术全景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914400" y="2286000"/>
            <a:ext cx="1033272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已覆盖关键领域 · AI/数字孪生/IIoT/绿色可持续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核心绩效：新品设计时间 ↓57% · 运行停机 ↓85% · 钢性能 ↑240% · 单位小时产出 ↑15% · 平均能耗 ↓11%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9 / 12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371600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🔍 可复制性分析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914400" y="2286000"/>
            <a:ext cx="1033272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企业：中信泰富特钢江阴兴澄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行业： · 先进工业 · 特殊钢冶炼（国标 3140）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地点：中国 中国 · 江苏江阴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详见 HTML 网页版完整报告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10 / 12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371600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🏭 行业对标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914400" y="2286000"/>
            <a:ext cx="1033272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国标分类：先进工业 · 特殊钢冶炼（国标 3140） ()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批次：第11批 · 2023年12月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详见 HTML 网页版完整分析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11 / 12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371600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💬 互动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914400" y="2286000"/>
            <a:ext cx="1033272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老陈说灯塔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每周一个灯塔工厂深度拆解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www.dtgc.net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回复【名录】获取完整名单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回复【分析+企业名】获取案例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12 / 12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2026-10-13T15:36:39Z</dcterms:created>
  <dcterms:modified xsi:type="dcterms:W3CDTF">2026-10-13T15:36:39Z</dcterms:modified>
</cp:coreProperties>
</file>