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notesMasterIdLst>
    <p:notesMasterId r:id="rId14"/>
  </p:notesMasterIdLst>
  <p:sldSz cx="12191695" cy="6858000"/>
  <p:notesSz cx="6858000" cy="12191695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presProps" Target="presProps.xml"/><Relationship Id="rId16" Type="http://schemas.openxmlformats.org/officeDocument/2006/relationships/viewProps" Target="viewProps.xml"/><Relationship Id="rId17" Type="http://schemas.openxmlformats.org/officeDocument/2006/relationships/theme" Target="theme/theme1.xml"/><Relationship Id="rId1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A0E1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914400" y="1097280"/>
            <a:ext cx="1033272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联合利华索内帕特(端到端)</a:t>
            </a:r>
            <a:endParaRPr lang="en-US" sz="3200" dirty="0"/>
          </a:p>
        </p:txBody>
      </p:sp>
      <p:sp>
        <p:nvSpPr>
          <p:cNvPr id="3" name="Text 1"/>
          <p:cNvSpPr/>
          <p:nvPr/>
        </p:nvSpPr>
        <p:spPr>
          <a:xfrm>
            <a:off x="5029200" y="1828800"/>
            <a:ext cx="2103120" cy="457200"/>
          </a:xfrm>
          <a:prstGeom prst="rect">
            <a:avLst>
              <a:gd name="adj" fmla="val 30000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16611IN21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5303520" y="2377440"/>
            <a:ext cx="1463040" cy="320040"/>
          </a:xfrm>
          <a:prstGeom prst="rect">
            <a:avLst>
              <a:gd name="adj" fmla="val 28571"/>
            </a:avLst>
          </a:prstGeom>
          <a:solidFill>
            <a:srgbClr val="2E7D32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端到端</a:t>
            </a:r>
            <a:endParaRPr lang="en-US" sz="1000" dirty="0"/>
          </a:p>
        </p:txBody>
      </p:sp>
      <p:sp>
        <p:nvSpPr>
          <p:cNvPr id="5" name="Shape 3"/>
          <p:cNvSpPr/>
          <p:nvPr/>
        </p:nvSpPr>
        <p:spPr>
          <a:xfrm>
            <a:off x="1371600" y="2926080"/>
            <a:ext cx="9418320" cy="2286000"/>
          </a:xfrm>
          <a:prstGeom prst="rect">
            <a:avLst>
              <a:gd name="adj" fmla="val 6000"/>
            </a:avLst>
          </a:prstGeom>
          <a:solidFill>
            <a:srgbClr val="1565C0"/>
          </a:solidFill>
          <a:ln/>
        </p:spPr>
      </p:sp>
      <p:sp>
        <p:nvSpPr>
          <p:cNvPr id="6" name="Text 4"/>
          <p:cNvSpPr/>
          <p:nvPr/>
        </p:nvSpPr>
        <p:spPr>
          <a:xfrm>
            <a:off x="1645920" y="3200400"/>
            <a:ext cx="8869680" cy="1645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联合利华索内帕特工厂以「锅炉+喷雾干燥工艺数字孪生+无接触规划+库存优化」30余个4IR用例，实现服务水平↑18%、需求预测准确率↑53%、转换成本↓40%、Scope 1碳排放↓88%，成为印度食品快消领域稀缺的「端到端灯塔」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1371600" y="5486400"/>
            <a:ext cx="94183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100" dirty="0">
                <a:solidFill>
                  <a:srgbClr val="AAAAAA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WEF全球灯塔网络 · 第11批 · 2023年12月</a:t>
            </a:r>
            <a:endParaRPr lang="en-US" sz="1100" dirty="0"/>
          </a:p>
        </p:txBody>
      </p:sp>
      <p:sp>
        <p:nvSpPr>
          <p:cNvPr id="8" name="Text 6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 / 12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📋 企业名片</a:t>
            </a:r>
            <a:endParaRPr lang="en-US" sz="2200" dirty="0"/>
          </a:p>
        </p:txBody>
      </p:sp>
      <p:sp>
        <p:nvSpPr>
          <p:cNvPr id="3" name="Shape 1"/>
          <p:cNvSpPr/>
          <p:nvPr/>
        </p:nvSpPr>
        <p:spPr>
          <a:xfrm>
            <a:off x="457200" y="82296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4" name="Text 2"/>
          <p:cNvSpPr/>
          <p:nvPr/>
        </p:nvSpPr>
        <p:spPr>
          <a:xfrm>
            <a:off x="640080" y="84124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企业名称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640080" y="107899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联合利华索内帕特(端到端)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457200" y="1481328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7" name="Text 5"/>
          <p:cNvSpPr/>
          <p:nvPr/>
        </p:nvSpPr>
        <p:spPr>
          <a:xfrm>
            <a:off x="640080" y="1499616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灯塔编码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640080" y="1737360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16611IN21</a:t>
            </a:r>
            <a:endParaRPr lang="en-US" sz="1200" dirty="0"/>
          </a:p>
        </p:txBody>
      </p:sp>
      <p:sp>
        <p:nvSpPr>
          <p:cNvPr id="9" name="Shape 7"/>
          <p:cNvSpPr/>
          <p:nvPr/>
        </p:nvSpPr>
        <p:spPr>
          <a:xfrm>
            <a:off x="457200" y="2139696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0" name="Text 8"/>
          <p:cNvSpPr/>
          <p:nvPr/>
        </p:nvSpPr>
        <p:spPr>
          <a:xfrm>
            <a:off x="640080" y="2157984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所在地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640080" y="2395728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印度 · 索内帕特</a:t>
            </a:r>
            <a:endParaRPr lang="en-US" sz="1200" dirty="0"/>
          </a:p>
        </p:txBody>
      </p:sp>
      <p:sp>
        <p:nvSpPr>
          <p:cNvPr id="12" name="Shape 10"/>
          <p:cNvSpPr/>
          <p:nvPr/>
        </p:nvSpPr>
        <p:spPr>
          <a:xfrm>
            <a:off x="457200" y="2798064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3" name="Text 11"/>
          <p:cNvSpPr/>
          <p:nvPr/>
        </p:nvSpPr>
        <p:spPr>
          <a:xfrm>
            <a:off x="640080" y="2816352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类型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640080" y="3054096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端到端</a:t>
            </a:r>
            <a:endParaRPr lang="en-US" sz="1200" dirty="0"/>
          </a:p>
        </p:txBody>
      </p:sp>
      <p:sp>
        <p:nvSpPr>
          <p:cNvPr id="15" name="Shape 13"/>
          <p:cNvSpPr/>
          <p:nvPr/>
        </p:nvSpPr>
        <p:spPr>
          <a:xfrm>
            <a:off x="457200" y="3456432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6" name="Text 14"/>
          <p:cNvSpPr/>
          <p:nvPr/>
        </p:nvSpPr>
        <p:spPr>
          <a:xfrm>
            <a:off x="640080" y="34747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640080" y="3712464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 · 消费品/日化（日化产品制造） (GBT )</a:t>
            </a:r>
            <a:endParaRPr lang="en-US" sz="1200" dirty="0"/>
          </a:p>
        </p:txBody>
      </p:sp>
      <p:sp>
        <p:nvSpPr>
          <p:cNvPr id="18" name="Shape 16"/>
          <p:cNvSpPr/>
          <p:nvPr/>
        </p:nvSpPr>
        <p:spPr>
          <a:xfrm>
            <a:off x="457200" y="4114800"/>
            <a:ext cx="5303520" cy="594360"/>
          </a:xfrm>
          <a:prstGeom prst="rect">
            <a:avLst>
              <a:gd name="adj" fmla="val 12308"/>
            </a:avLst>
          </a:prstGeom>
          <a:solidFill>
            <a:srgbClr val="E8EEFB"/>
          </a:solidFill>
          <a:ln/>
        </p:spPr>
      </p:sp>
      <p:sp>
        <p:nvSpPr>
          <p:cNvPr id="19" name="Text 17"/>
          <p:cNvSpPr/>
          <p:nvPr/>
        </p:nvSpPr>
        <p:spPr>
          <a:xfrm>
            <a:off x="640080" y="4133088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批次/发布日期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640080" y="4370832"/>
            <a:ext cx="493776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第11批 · 2023年12月</a:t>
            </a:r>
            <a:endParaRPr lang="en-US" sz="1200" dirty="0"/>
          </a:p>
        </p:txBody>
      </p:sp>
      <p:sp>
        <p:nvSpPr>
          <p:cNvPr id="21" name="Text 19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22" name="Text 20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2 / 12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①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① 锅炉绿色燃料柔性孪生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痛点：锅炉长期依赖单一化石燃料，Scope 1 碳排放高、燃料成本波动大，且缺乏对绿色燃料切换的精准控制手段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方案：构建锅炉数字孪生，结合可持续来源的生物燃料，实现绿色燃料柔性切换与燃烧参数的实时优化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锅炉数字化建模：采集锅炉运行数据，建立锅炉燃烧过程的数字孪生模型 Step 2 — 绿色燃料引入：引入可持续来源生物燃料，为当地农户的农业废弃物提供增值利用渠道 Step 3 — 燃烧参数实时优化：数字孪生实时监测并推荐最优燃烧参数，无中断地回写至真实锅炉 Step 4 — 碳排持续压降：基于运行数据滚动优化，持续降低 Scope 1 温室气体排放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03.01.01 · 09.03.03 · 09.02.01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3 / 12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②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② IIoT喷雾干燥数字孪生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痛点：喷雾干燥是营养粉生产的关键高能耗工序，工艺参数依赖人工经验，质量波动大、能耗高、劳动生产率受限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方案：通过 IIoT 传感器实时采集数据，构建喷雾干燥数字孪生，自动推荐最优运行参数并无中断地回写至实际产线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IIoT 感知部署：在喷雾干燥关键节点部署 IIoT 传感器，实时采集工艺过程数据 Step 2 — 数字孪生建模：构建喷雾干燥过程的虚拟副本，实时监测并分析运行状态 Step 3 — 参数智能推荐：数字孪生分析后推荐优化后的操作参数，无中断地交付至实时系统 Step 4 — 过程效能闭环：基于实时数据滚动迭代，持续提升工艺效能与劳动生产率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01.01.05 · 03.01.01 · 05.02.03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4 / 12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③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③ 供应韧性认知自动化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痛点：服务多个地理区域，市场波动大，生产、分销与采购信号靠人工协调，响应慢、缺货与积压风险并存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方案：引入认知决策技术，自动优化生产、分销与采购信号，实现无接触规划与端到端供应韧性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端到端信号打通：贯通生产、分销、采购全价值链数据，实现供应信号可视化 Step 2 — 认知决策建模：用认知自动化技术对规划信号建模，自动匹配市场需求 Step 3 — 无接触规划执行：系统自动生成并下发生产、分销、采购指令，减少人工干预 Step 4 — 多区域弹性扩展：将规划能力复制到印度多个地理区域，提升整体供应韧性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05.01.01 · 04.01.03 · 06.02.03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5 / 12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④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④ AI实时库存优化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痛点：成品库存高企、库存周转天数长，资金占用与过期损耗风险并存，传统补货依赖人工判断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方案：部署 AI 实时库存优化，动态匹配需求与供给，精准控制成品库存水平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库存数据汇聚：整合需求、生产、分销数据，建立实时库存数据视图 Step 2 — AI 模型训练：用 AI 算法对需求与供给建模，预测最优库存水平 Step 3 — 实时补货优化：系统实时调整补货与生产节奏，精准控制成品库存 Step 4 — 库存持续压降：基于实际运行数据迭代优化，持续降低成品库存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05.01.01 · 04.02.02 · 05.02.03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6 / 12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28016"/>
            <a:ext cx="1645920" cy="365760"/>
          </a:xfrm>
          <a:prstGeom prst="rect">
            <a:avLst>
              <a:gd name="adj" fmla="val 20000"/>
            </a:avLst>
          </a:prstGeom>
          <a:solidFill>
            <a:srgbClr val="F59E0B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FFFFF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核心案例 ?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2286000" y="128016"/>
            <a:ext cx="91440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⑤ 预测性资产维护 核心用例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457200" y="685800"/>
            <a:ext cx="11247120" cy="502920"/>
          </a:xfrm>
          <a:prstGeom prst="rect">
            <a:avLst>
              <a:gd name="adj" fmla="val 10909"/>
            </a:avLst>
          </a:prstGeom>
          <a:solidFill>
            <a:srgbClr val="FEF2F2"/>
          </a:solidFill>
          <a:ln w="6350">
            <a:solidFill>
              <a:srgbClr val="EF4444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704088"/>
            <a:ext cx="1097280" cy="20116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DC2626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🎯 痛点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548640" y="91440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⚠️ 痛点：设备维护依赖定期检修，非计划停机易造成生产中断，维护成本高、设备利用率不足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57200" y="1371600"/>
            <a:ext cx="109728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思路</a:t>
            </a:r>
            <a:endParaRPr lang="en-US" sz="1000" dirty="0"/>
          </a:p>
        </p:txBody>
      </p:sp>
      <p:sp>
        <p:nvSpPr>
          <p:cNvPr id="8" name="Text 6"/>
          <p:cNvSpPr/>
          <p:nvPr/>
        </p:nvSpPr>
        <p:spPr>
          <a:xfrm>
            <a:off x="457200" y="1600200"/>
            <a:ext cx="112471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2E7D32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💡 方案：基于 AI 的预测性维护，提前识别设备故障风险，按需精准安排维护，减少非计划停机</a:t>
            </a:r>
            <a:endParaRPr lang="en-US" sz="1200" dirty="0"/>
          </a:p>
        </p:txBody>
      </p:sp>
      <p:sp>
        <p:nvSpPr>
          <p:cNvPr id="9" name="Text 7"/>
          <p:cNvSpPr/>
          <p:nvPr/>
        </p:nvSpPr>
        <p:spPr>
          <a:xfrm>
            <a:off x="457200" y="205740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🔧 实施路径</a:t>
            </a:r>
            <a:endParaRPr lang="en-US" sz="1000" dirty="0"/>
          </a:p>
        </p:txBody>
      </p:sp>
      <p:sp>
        <p:nvSpPr>
          <p:cNvPr id="10" name="Text 8"/>
          <p:cNvSpPr/>
          <p:nvPr/>
        </p:nvSpPr>
        <p:spPr>
          <a:xfrm>
            <a:off x="548640" y="2331720"/>
            <a:ext cx="109728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1D1D1F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• Step 1 — 设备数据采集：汇聚关键设备的运行与状态数据，建立设备健康数据底座 Step 2 — 故障预测建模：用 AI 预测性维护模型识别设备潜在故障风险 Step 3 — 按需精准维护：依据预测结果提前安排维护，替代定期检修 Step 4 — 成本持续优化：基于维护数据滚动迭代，持续降低维护成本与停机损失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457200" y="3931920"/>
            <a:ext cx="1828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🏷 技术标签</a:t>
            </a:r>
            <a:endParaRPr lang="en-US" sz="1000" dirty="0"/>
          </a:p>
        </p:txBody>
      </p:sp>
      <p:sp>
        <p:nvSpPr>
          <p:cNvPr id="12" name="Text 10"/>
          <p:cNvSpPr/>
          <p:nvPr/>
        </p:nvSpPr>
        <p:spPr>
          <a:xfrm>
            <a:off x="457200" y="4160520"/>
            <a:ext cx="109728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05.01.04 · 08.02.01 · 05.02.01</a:t>
            </a:r>
            <a:endParaRPr lang="en-US" sz="1000" dirty="0"/>
          </a:p>
        </p:txBody>
      </p:sp>
      <p:sp>
        <p:nvSpPr>
          <p:cNvPr id="13" name="Text 1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7 / 12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82880"/>
            <a:ext cx="45720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📊 绩效总览</a:t>
            </a:r>
            <a:endParaRPr lang="en-US" sz="2200" dirty="0"/>
          </a:p>
        </p:txBody>
      </p:sp>
      <p:graphicFrame>
        <p:nvGraphicFramePr>
          <p:cNvPr id="9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914400"/>
          <a:ext cx="11247120" cy="914400"/>
        </p:xfrm>
        <a:graphic>
          <a:graphicData uri="http://schemas.openxmlformats.org/drawingml/2006/table">
            <a:tbl>
              <a:tblPr/>
              <a:tblGrid>
                <a:gridCol w="3657600"/>
                <a:gridCol w="2286000"/>
                <a:gridCol w="5303520"/>
              </a:tblGrid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指标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改善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技术手段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2E7D32"/>
                    </a:solidFill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锅炉温室气体排放（GHG）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↓88%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锅炉数字孪生+绿色燃料柔性切换减排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工艺劳动生产率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↑93%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喷雾干燥数字孪生+实时监控提效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服务水平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↑18%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认知自动化无接触规划提升供应韧性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成品库存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↓23%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AI实时库存优化精准控库存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02920"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1D1D1F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维护成本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2E7D32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↓56%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indent="0" marL="0">
                        <a:buNone/>
                      </a:pPr>
                      <a:r>
                        <a:rPr lang="en-US" sz="1100" dirty="0">
                          <a:solidFill>
                            <a:srgbClr val="555555"/>
                          </a:solidFill>
                          <a:latin typeface="Microsoft YaHei" pitchFamily="34" charset="0"/>
                          <a:ea typeface="Microsoft YaHei" pitchFamily="34" charset="-122"/>
                          <a:cs typeface="Microsoft YaHei" pitchFamily="34" charset="-120"/>
                        </a:rPr>
                        <a:t>预测性资产维护按需精准检修</a:t>
                      </a:r>
                      <a:endParaRPr lang="en-US" sz="1100" dirty="0">
                        <a:latin typeface="Microsoft YaHei" charset="0"/>
                        <a:ea typeface="Microsoft YaHei" charset="0"/>
                        <a:cs typeface="Microsoft YaHe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2E8F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4" name="Text 1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2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8 / 12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🗺️ 技术全景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已覆盖关键领域 · AI/数字孪生/IIoT/绿色可持续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核心绩效：锅炉温室气体排放（GHG） ↓88% · 工艺劳动生产率 ↑93% · 服务水平 ↑18% · 成品库存 ↓23% · 维护成本 ↓56%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9 / 12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🔍 可复制性分析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企业：联合利华索内帕特(端到端)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行业： · 消费品/日化（日化产品制造）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地点：印度 索内帕特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网页版完整报告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10 / 12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🏭 行业对标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国标分类：消费品/日化（日化产品制造） ()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批次：第11批 · 2023年12月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详见 HTML 网页版完整分析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11 / 12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1371600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400" b="1" dirty="0">
                <a:solidFill>
                  <a:srgbClr val="1565C0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💬 互动</a:t>
            </a:r>
            <a:endParaRPr lang="en-US" sz="2400" dirty="0"/>
          </a:p>
        </p:txBody>
      </p:sp>
      <p:sp>
        <p:nvSpPr>
          <p:cNvPr id="3" name="Text 1"/>
          <p:cNvSpPr/>
          <p:nvPr/>
        </p:nvSpPr>
        <p:spPr>
          <a:xfrm>
            <a:off x="914400" y="2286000"/>
            <a:ext cx="10332720" cy="2743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老陈说灯塔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每周一个灯塔工厂深度拆解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www.dtgc.net</a:t>
            </a:r>
            <a:endParaRPr lang="en-US" sz="1400" dirty="0"/>
          </a:p>
          <a:p>
            <a:pPr algn="ctr" indent="0" marL="0">
              <a:buNone/>
            </a:pP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回复【名录】获取完整名单</a:t>
            </a:r>
            <a:endParaRPr lang="en-US" sz="1400" dirty="0"/>
          </a:p>
          <a:p>
            <a:pPr algn="ctr" indent="0" marL="0">
              <a:buNone/>
            </a:pPr>
            <a:r>
              <a:rPr lang="en-US" sz="1400" dirty="0">
                <a:solidFill>
                  <a:srgbClr val="555555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回复【分析+企业名】获取案例</a:t>
            </a:r>
            <a:endParaRPr lang="en-US" sz="1400" dirty="0"/>
          </a:p>
        </p:txBody>
      </p:sp>
      <p:sp>
        <p:nvSpPr>
          <p:cNvPr id="4" name="Text 2"/>
          <p:cNvSpPr/>
          <p:nvPr/>
        </p:nvSpPr>
        <p:spPr>
          <a:xfrm>
            <a:off x="9601200" y="6400800"/>
            <a:ext cx="22860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99999"/>
                </a:solidFill>
                <a:latin typeface="Microsoft YaHei" pitchFamily="34" charset="0"/>
                <a:ea typeface="Microsoft YaHei" pitchFamily="34" charset="-122"/>
                <a:cs typeface="Microsoft YaHei" pitchFamily="34" charset="-120"/>
              </a:rPr>
              <a:t>● 老陈说灯塔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274320" y="137160"/>
            <a:ext cx="1828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dirty="0">
                <a:solidFill>
                  <a:srgbClr val="5555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PAGE 12 / 12</a:t>
            </a:r>
            <a:endParaRPr lang="en-US" sz="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12</Slides>
  <Notes>12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2026-09-18T14:40:26Z</dcterms:created>
  <dcterms:modified xsi:type="dcterms:W3CDTF">2026-09-18T14:40:26Z</dcterms:modified>
</cp:coreProperties>
</file>