
<file path=[Content_Types].xml><?xml version="1.0" encoding="utf-8"?>
<Types xmlns="http://schemas.openxmlformats.org/package/2006/content-types">
  <Default Extension="xml" ContentType="application/xml"/>
  <Default Extension="rels" ContentType="application/vnd.openxmlformats-package.relationships+xml"/>
  <Default Extension="jpeg" ContentType="image/jpeg"/>
  <Default Extension="jpg" ContentType="image/jpg"/>
  <Default Extension="svg" ContentType="image/svg+xml"/>
  <Default Extension="png" ContentType="image/png"/>
  <Default Extension="gif" ContentType="image/gif"/>
  <Default Extension="m4v" ContentType="video/mp4"/>
  <Default Extension="mp4" ContentType="video/mp4"/>
  <Default Extension="vml" ContentType="application/vnd.openxmlformats-officedocument.vmlDrawing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Masters/slideMaster2.xml" ContentType="application/vnd.openxmlformats-officedocument.presentationml.slideMaster+xml"/>
  <Override PartName="/ppt/slides/slide2.xml" ContentType="application/vnd.openxmlformats-officedocument.presentationml.slide+xml"/>
  <Override PartName="/ppt/slideMasters/slideMaster3.xml" ContentType="application/vnd.openxmlformats-officedocument.presentationml.slideMaster+xml"/>
  <Override PartName="/ppt/slides/slide3.xml" ContentType="application/vnd.openxmlformats-officedocument.presentationml.slide+xml"/>
  <Override PartName="/ppt/slideMasters/slideMaster4.xml" ContentType="application/vnd.openxmlformats-officedocument.presentationml.slideMaster+xml"/>
  <Override PartName="/ppt/slides/slide4.xml" ContentType="application/vnd.openxmlformats-officedocument.presentationml.slide+xml"/>
  <Override PartName="/ppt/slideMasters/slideMaster5.xml" ContentType="application/vnd.openxmlformats-officedocument.presentationml.slideMaster+xml"/>
  <Override PartName="/ppt/slides/slide5.xml" ContentType="application/vnd.openxmlformats-officedocument.presentationml.slide+xml"/>
  <Override PartName="/ppt/slideMasters/slideMaster6.xml" ContentType="application/vnd.openxmlformats-officedocument.presentationml.slideMaster+xml"/>
  <Override PartName="/ppt/slides/slide6.xml" ContentType="application/vnd.openxmlformats-officedocument.presentationml.slide+xml"/>
  <Override PartName="/ppt/slideMasters/slideMaster7.xml" ContentType="application/vnd.openxmlformats-officedocument.presentationml.slideMaster+xml"/>
  <Override PartName="/ppt/slides/slide7.xml" ContentType="application/vnd.openxmlformats-officedocument.presentationml.slide+xml"/>
  <Override PartName="/ppt/slideMasters/slideMaster8.xml" ContentType="application/vnd.openxmlformats-officedocument.presentationml.slideMaster+xml"/>
  <Override PartName="/ppt/slides/slide8.xml" ContentType="application/vnd.openxmlformats-officedocument.presentationml.slide+xml"/>
  <Override PartName="/ppt/slideMasters/slideMaster9.xml" ContentType="application/vnd.openxmlformats-officedocument.presentationml.slideMaster+xml"/>
  <Override PartName="/ppt/slides/slide9.xml" ContentType="application/vnd.openxmlformats-officedocument.presentationml.slide+xml"/>
  <Override PartName="/ppt/slideMasters/slideMaster10.xml" ContentType="application/vnd.openxmlformats-officedocument.presentationml.slideMaster+xml"/>
  <Override PartName="/ppt/slides/slide10.xml" ContentType="application/vnd.openxmlformats-officedocument.presentationml.slide+xml"/>
  <Override PartName="/ppt/slideMasters/slideMaster11.xml" ContentType="application/vnd.openxmlformats-officedocument.presentationml.slideMaster+xml"/>
  <Override PartName="/ppt/slides/slide11.xml" ContentType="application/vnd.openxmlformats-officedocument.presentationml.slide+xml"/>
  <Override PartName="/ppt/slideMasters/slideMaster12.xml" ContentType="application/vnd.openxmlformats-officedocument.presentationml.slideMaster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
		<Relationship Id="rId1" Type="http://schemas.openxmlformats.org/officeDocument/2006/relationships/extended-properties" Target="docProps/app.xml"/>
		<Relationship Id="rId2" Type="http://schemas.openxmlformats.org/package/2006/relationships/metadata/core-properties" Target="docProps/core.xml"/>
		<Relationship Id="rId3" Type="http://schemas.openxmlformats.org/officeDocument/2006/relationships/officeDocument" Target="ppt/presentation.xml"/>
		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</p:sldIdLst>
  <p:notesMasterIdLst>
    <p:notesMasterId r:id="rId14"/>
  </p:notesMasterIdLst>
  <p:sldSz cx="12191695" cy="6858000"/>
  <p:notesSz cx="6858000" cy="12191695"/>
  <p:defaultTextStyle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11"/>
    <p:restoredTop sz="94610"/>
  </p:normalViewPr>
  <p:slideViewPr>
    <p:cSldViewPr snapToGrid="0" snapToObjects="1">
      <p:cViewPr varScale="1">
        <p:scale>
          <a:sx n="136" d="100"/>
          <a:sy n="136" d="100"/>
        </p:scale>
        <p:origin x="216" y="31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9" Type="http://schemas.openxmlformats.org/officeDocument/2006/relationships/slide" Target="slides/slide8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slide" Target="slides/slide12.xml"/><Relationship Id="rId14" Type="http://schemas.openxmlformats.org/officeDocument/2006/relationships/notesMaster" Target="notesMasters/notesMaster1.xml"/><Relationship Id="rId15" Type="http://schemas.openxmlformats.org/officeDocument/2006/relationships/presProps" Target="presProps.xml"/><Relationship Id="rId16" Type="http://schemas.openxmlformats.org/officeDocument/2006/relationships/viewProps" Target="viewProps.xml"/><Relationship Id="rId17" Type="http://schemas.openxmlformats.org/officeDocument/2006/relationships/theme" Target="theme/theme1.xml"/><Relationship Id="rId18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
		<Relationship Id="rId1" Type="http://schemas.openxmlformats.org/officeDocument/2006/relationships/theme" Target="../theme/theme1.xml"/>
		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282F153-3F37-0F45-9E97-73ACFA13230C}" type="datetimeFigureOut">
              <a:rPr lang="en-US"/>
              <a:t>7/23/19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E5E9CC1-C706-0F49-92D6-E571CC5EEA8F}" type="slidenum">
              <a:rPr lang="en-US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.xml"/>
		</Relationships>
</file>

<file path=ppt/notesSlides/_rels/notesSlide2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2.xml"/>
		</Relationships>
</file>

<file path=ppt/notesSlides/_rels/notesSlide3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3.xml"/>
		</Relationships>
</file>

<file path=ppt/notesSlides/_rels/notesSlide4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4.xml"/>
		</Relationships>
</file>

<file path=ppt/notesSlides/_rels/notesSlide5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5.xml"/>
		</Relationships>
</file>

<file path=ppt/notesSlides/_rels/notesSlide6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6.xml"/>
		</Relationships>
</file>

<file path=ppt/notesSlides/_rels/notesSlide7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7.xml"/>
		</Relationships>
</file>

<file path=ppt/notesSlides/_rels/notesSlide8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8.xml"/>
		</Relationships>
</file>

<file path=ppt/notesSlides/_rels/notesSlide9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9.xml"/>
		</Relationships>
</file>

<file path=ppt/notesSlides/_rels/notesSlide10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0.xml"/>
		</Relationships>
</file>

<file path=ppt/notesSlides/_rels/notesSlide11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1.xml"/>
		</Relationships>
</file>

<file path=ppt/notesSlides/_rels/notesSlide12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2.xml"/>
		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EFAUL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5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6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8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9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0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1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">
    <p:bg>
      <p:bgPr>
        <a:solidFill>
          <a:srgbClr val="0A0E17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914400" y="1097280"/>
            <a:ext cx="10332720" cy="7315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3200" b="1" dirty="0">
                <a:solidFill>
                  <a:srgbClr val="FFFFF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通用电气医疗北京</a:t>
            </a:r>
            <a:endParaRPr lang="en-US" sz="3200" dirty="0"/>
          </a:p>
        </p:txBody>
      </p:sp>
      <p:sp>
        <p:nvSpPr>
          <p:cNvPr id="3" name="Text 1"/>
          <p:cNvSpPr/>
          <p:nvPr/>
        </p:nvSpPr>
        <p:spPr>
          <a:xfrm>
            <a:off x="5029200" y="1828800"/>
            <a:ext cx="2103120" cy="457200"/>
          </a:xfrm>
          <a:prstGeom prst="rect">
            <a:avLst>
              <a:gd name="adj" fmla="val 30000"/>
            </a:avLst>
          </a:prstGeom>
          <a:solidFill>
            <a:srgbClr val="2E7D32"/>
          </a:solidFill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400" b="1" dirty="0">
                <a:solidFill>
                  <a:srgbClr val="FFFFFF"/>
                </a:solidFill>
                <a:latin typeface="Courier New" pitchFamily="34" charset="0"/>
                <a:ea typeface="Courier New" pitchFamily="34" charset="-122"/>
                <a:cs typeface="Courier New" pitchFamily="34" charset="-120"/>
              </a:rPr>
              <a:t>18112CN11</a:t>
            </a:r>
            <a:endParaRPr lang="en-US" sz="1400" dirty="0"/>
          </a:p>
        </p:txBody>
      </p:sp>
      <p:sp>
        <p:nvSpPr>
          <p:cNvPr id="4" name="Text 2"/>
          <p:cNvSpPr/>
          <p:nvPr/>
        </p:nvSpPr>
        <p:spPr>
          <a:xfrm>
            <a:off x="5303520" y="2377440"/>
            <a:ext cx="1463040" cy="320040"/>
          </a:xfrm>
          <a:prstGeom prst="rect">
            <a:avLst>
              <a:gd name="adj" fmla="val 28571"/>
            </a:avLst>
          </a:prstGeom>
          <a:solidFill>
            <a:srgbClr val="2E7D32"/>
          </a:solidFill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000" dirty="0">
                <a:solidFill>
                  <a:srgbClr val="FFFFF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单一</a:t>
            </a:r>
            <a:endParaRPr lang="en-US" sz="1000" dirty="0"/>
          </a:p>
        </p:txBody>
      </p:sp>
      <p:sp>
        <p:nvSpPr>
          <p:cNvPr id="5" name="Shape 3"/>
          <p:cNvSpPr/>
          <p:nvPr/>
        </p:nvSpPr>
        <p:spPr>
          <a:xfrm>
            <a:off x="1371600" y="2926080"/>
            <a:ext cx="9418320" cy="2286000"/>
          </a:xfrm>
          <a:prstGeom prst="rect">
            <a:avLst>
              <a:gd name="adj" fmla="val 6000"/>
            </a:avLst>
          </a:prstGeom>
          <a:solidFill>
            <a:srgbClr val="1565C0"/>
          </a:solidFill>
          <a:ln/>
        </p:spPr>
      </p:sp>
      <p:sp>
        <p:nvSpPr>
          <p:cNvPr id="6" name="Text 4"/>
          <p:cNvSpPr/>
          <p:nvPr/>
        </p:nvSpPr>
        <p:spPr>
          <a:xfrm>
            <a:off x="1645920" y="3200400"/>
            <a:ext cx="8869680" cy="1645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600" b="1" dirty="0">
                <a:solidFill>
                  <a:srgbClr val="FFFFF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GE医疗北京影像设备制造基地在26条产线部署45个数字化方案，用云端实时调度、边缘自动测试、深度学习分拣、AI原材料检测与AI视觉检测贯穿影像设备全生命周期，产品服务160国——生产周期↓66%、每台废料↓66%、客户投诉↓73%、紧急订单准时交付↑40%、测试周期↓70%。</a:t>
            </a:r>
            <a:endParaRPr lang="en-US" sz="1600" dirty="0"/>
          </a:p>
        </p:txBody>
      </p:sp>
      <p:sp>
        <p:nvSpPr>
          <p:cNvPr id="7" name="Text 5"/>
          <p:cNvSpPr/>
          <p:nvPr/>
        </p:nvSpPr>
        <p:spPr>
          <a:xfrm>
            <a:off x="1371600" y="5486400"/>
            <a:ext cx="941832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100" dirty="0">
                <a:solidFill>
                  <a:srgbClr val="AAAAA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WEF全球灯塔网络 · 第12批 · 2024年10月</a:t>
            </a:r>
            <a:endParaRPr lang="en-US" sz="1100" dirty="0"/>
          </a:p>
        </p:txBody>
      </p:sp>
      <p:sp>
        <p:nvSpPr>
          <p:cNvPr id="8" name="Text 6"/>
          <p:cNvSpPr/>
          <p:nvPr/>
        </p:nvSpPr>
        <p:spPr>
          <a:xfrm>
            <a:off x="9601200" y="6400800"/>
            <a:ext cx="22860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9999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● 老陈说灯塔</a:t>
            </a:r>
            <a:endParaRPr lang="en-US" sz="900" dirty="0"/>
          </a:p>
        </p:txBody>
      </p:sp>
      <p:sp>
        <p:nvSpPr>
          <p:cNvPr id="9" name="Text 7"/>
          <p:cNvSpPr/>
          <p:nvPr/>
        </p:nvSpPr>
        <p:spPr>
          <a:xfrm>
            <a:off x="274320" y="137160"/>
            <a:ext cx="18288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800" dirty="0">
                <a:solidFill>
                  <a:srgbClr val="55555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PAGE 1 / 12</a:t>
            </a:r>
            <a:endParaRPr lang="en-US" sz="800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182880"/>
            <a:ext cx="457200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200" b="1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📋 企业名片</a:t>
            </a:r>
            <a:endParaRPr lang="en-US" sz="2200" dirty="0"/>
          </a:p>
        </p:txBody>
      </p:sp>
      <p:sp>
        <p:nvSpPr>
          <p:cNvPr id="3" name="Shape 1"/>
          <p:cNvSpPr/>
          <p:nvPr/>
        </p:nvSpPr>
        <p:spPr>
          <a:xfrm>
            <a:off x="457200" y="822960"/>
            <a:ext cx="5303520" cy="594360"/>
          </a:xfrm>
          <a:prstGeom prst="rect">
            <a:avLst>
              <a:gd name="adj" fmla="val 12308"/>
            </a:avLst>
          </a:prstGeom>
          <a:solidFill>
            <a:srgbClr val="E8EEFB"/>
          </a:solidFill>
          <a:ln/>
        </p:spPr>
      </p:sp>
      <p:sp>
        <p:nvSpPr>
          <p:cNvPr id="4" name="Text 2"/>
          <p:cNvSpPr/>
          <p:nvPr/>
        </p:nvSpPr>
        <p:spPr>
          <a:xfrm>
            <a:off x="640080" y="841248"/>
            <a:ext cx="1828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企业名称</a:t>
            </a:r>
            <a:endParaRPr lang="en-US" sz="900" dirty="0"/>
          </a:p>
        </p:txBody>
      </p:sp>
      <p:sp>
        <p:nvSpPr>
          <p:cNvPr id="5" name="Text 3"/>
          <p:cNvSpPr/>
          <p:nvPr/>
        </p:nvSpPr>
        <p:spPr>
          <a:xfrm>
            <a:off x="640080" y="1078992"/>
            <a:ext cx="49377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通用电气医疗北京</a:t>
            </a:r>
            <a:endParaRPr lang="en-US" sz="1200" dirty="0"/>
          </a:p>
        </p:txBody>
      </p:sp>
      <p:sp>
        <p:nvSpPr>
          <p:cNvPr id="6" name="Shape 4"/>
          <p:cNvSpPr/>
          <p:nvPr/>
        </p:nvSpPr>
        <p:spPr>
          <a:xfrm>
            <a:off x="457200" y="1481328"/>
            <a:ext cx="5303520" cy="594360"/>
          </a:xfrm>
          <a:prstGeom prst="rect">
            <a:avLst>
              <a:gd name="adj" fmla="val 12308"/>
            </a:avLst>
          </a:prstGeom>
          <a:solidFill>
            <a:srgbClr val="E8EEFB"/>
          </a:solidFill>
          <a:ln/>
        </p:spPr>
      </p:sp>
      <p:sp>
        <p:nvSpPr>
          <p:cNvPr id="7" name="Text 5"/>
          <p:cNvSpPr/>
          <p:nvPr/>
        </p:nvSpPr>
        <p:spPr>
          <a:xfrm>
            <a:off x="640080" y="1499616"/>
            <a:ext cx="1828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灯塔编码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640080" y="1737360"/>
            <a:ext cx="49377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18112CN11</a:t>
            </a:r>
            <a:endParaRPr lang="en-US" sz="1200" dirty="0"/>
          </a:p>
        </p:txBody>
      </p:sp>
      <p:sp>
        <p:nvSpPr>
          <p:cNvPr id="9" name="Shape 7"/>
          <p:cNvSpPr/>
          <p:nvPr/>
        </p:nvSpPr>
        <p:spPr>
          <a:xfrm>
            <a:off x="457200" y="2139696"/>
            <a:ext cx="5303520" cy="594360"/>
          </a:xfrm>
          <a:prstGeom prst="rect">
            <a:avLst>
              <a:gd name="adj" fmla="val 12308"/>
            </a:avLst>
          </a:prstGeom>
          <a:solidFill>
            <a:srgbClr val="E8EEFB"/>
          </a:solidFill>
          <a:ln/>
        </p:spPr>
      </p:sp>
      <p:sp>
        <p:nvSpPr>
          <p:cNvPr id="10" name="Text 8"/>
          <p:cNvSpPr/>
          <p:nvPr/>
        </p:nvSpPr>
        <p:spPr>
          <a:xfrm>
            <a:off x="640080" y="2157984"/>
            <a:ext cx="1828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所在地</a:t>
            </a:r>
            <a:endParaRPr lang="en-US" sz="900" dirty="0"/>
          </a:p>
        </p:txBody>
      </p:sp>
      <p:sp>
        <p:nvSpPr>
          <p:cNvPr id="11" name="Text 9"/>
          <p:cNvSpPr/>
          <p:nvPr/>
        </p:nvSpPr>
        <p:spPr>
          <a:xfrm>
            <a:off x="640080" y="2395728"/>
            <a:ext cx="49377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中国 · 北京</a:t>
            </a:r>
            <a:endParaRPr lang="en-US" sz="1200" dirty="0"/>
          </a:p>
        </p:txBody>
      </p:sp>
      <p:sp>
        <p:nvSpPr>
          <p:cNvPr id="12" name="Shape 10"/>
          <p:cNvSpPr/>
          <p:nvPr/>
        </p:nvSpPr>
        <p:spPr>
          <a:xfrm>
            <a:off x="457200" y="2798064"/>
            <a:ext cx="5303520" cy="594360"/>
          </a:xfrm>
          <a:prstGeom prst="rect">
            <a:avLst>
              <a:gd name="adj" fmla="val 12308"/>
            </a:avLst>
          </a:prstGeom>
          <a:solidFill>
            <a:srgbClr val="E8EEFB"/>
          </a:solidFill>
          <a:ln/>
        </p:spPr>
      </p:sp>
      <p:sp>
        <p:nvSpPr>
          <p:cNvPr id="13" name="Text 11"/>
          <p:cNvSpPr/>
          <p:nvPr/>
        </p:nvSpPr>
        <p:spPr>
          <a:xfrm>
            <a:off x="640080" y="2816352"/>
            <a:ext cx="1828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类型</a:t>
            </a:r>
            <a:endParaRPr lang="en-US" sz="900" dirty="0"/>
          </a:p>
        </p:txBody>
      </p:sp>
      <p:sp>
        <p:nvSpPr>
          <p:cNvPr id="14" name="Text 12"/>
          <p:cNvSpPr/>
          <p:nvPr/>
        </p:nvSpPr>
        <p:spPr>
          <a:xfrm>
            <a:off x="640080" y="3054096"/>
            <a:ext cx="49377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单一</a:t>
            </a:r>
            <a:endParaRPr lang="en-US" sz="1200" dirty="0"/>
          </a:p>
        </p:txBody>
      </p:sp>
      <p:sp>
        <p:nvSpPr>
          <p:cNvPr id="15" name="Shape 13"/>
          <p:cNvSpPr/>
          <p:nvPr/>
        </p:nvSpPr>
        <p:spPr>
          <a:xfrm>
            <a:off x="457200" y="3456432"/>
            <a:ext cx="5303520" cy="594360"/>
          </a:xfrm>
          <a:prstGeom prst="rect">
            <a:avLst>
              <a:gd name="adj" fmla="val 12308"/>
            </a:avLst>
          </a:prstGeom>
          <a:solidFill>
            <a:srgbClr val="E8EEFB"/>
          </a:solidFill>
          <a:ln/>
        </p:spPr>
      </p:sp>
      <p:sp>
        <p:nvSpPr>
          <p:cNvPr id="16" name="Text 14"/>
          <p:cNvSpPr/>
          <p:nvPr/>
        </p:nvSpPr>
        <p:spPr>
          <a:xfrm>
            <a:off x="640080" y="3474720"/>
            <a:ext cx="1828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行业</a:t>
            </a:r>
            <a:endParaRPr lang="en-US" sz="900" dirty="0"/>
          </a:p>
        </p:txBody>
      </p:sp>
      <p:sp>
        <p:nvSpPr>
          <p:cNvPr id="17" name="Text 15"/>
          <p:cNvSpPr/>
          <p:nvPr/>
        </p:nvSpPr>
        <p:spPr>
          <a:xfrm>
            <a:off x="640080" y="3712464"/>
            <a:ext cx="49377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· 医疗器械 · 医疗仪器设备制造 (GBT )</a:t>
            </a:r>
            <a:endParaRPr lang="en-US" sz="1200" dirty="0"/>
          </a:p>
        </p:txBody>
      </p:sp>
      <p:sp>
        <p:nvSpPr>
          <p:cNvPr id="18" name="Shape 16"/>
          <p:cNvSpPr/>
          <p:nvPr/>
        </p:nvSpPr>
        <p:spPr>
          <a:xfrm>
            <a:off x="457200" y="4114800"/>
            <a:ext cx="5303520" cy="594360"/>
          </a:xfrm>
          <a:prstGeom prst="rect">
            <a:avLst>
              <a:gd name="adj" fmla="val 12308"/>
            </a:avLst>
          </a:prstGeom>
          <a:solidFill>
            <a:srgbClr val="E8EEFB"/>
          </a:solidFill>
          <a:ln/>
        </p:spPr>
      </p:sp>
      <p:sp>
        <p:nvSpPr>
          <p:cNvPr id="19" name="Text 17"/>
          <p:cNvSpPr/>
          <p:nvPr/>
        </p:nvSpPr>
        <p:spPr>
          <a:xfrm>
            <a:off x="640080" y="4133088"/>
            <a:ext cx="1828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批次/发布日期</a:t>
            </a:r>
            <a:endParaRPr lang="en-US" sz="900" dirty="0"/>
          </a:p>
        </p:txBody>
      </p:sp>
      <p:sp>
        <p:nvSpPr>
          <p:cNvPr id="20" name="Text 18"/>
          <p:cNvSpPr/>
          <p:nvPr/>
        </p:nvSpPr>
        <p:spPr>
          <a:xfrm>
            <a:off x="640080" y="4370832"/>
            <a:ext cx="49377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第12批 · 2024年10月</a:t>
            </a:r>
            <a:endParaRPr lang="en-US" sz="1200" dirty="0"/>
          </a:p>
        </p:txBody>
      </p:sp>
      <p:sp>
        <p:nvSpPr>
          <p:cNvPr id="21" name="Text 19"/>
          <p:cNvSpPr/>
          <p:nvPr/>
        </p:nvSpPr>
        <p:spPr>
          <a:xfrm>
            <a:off x="9601200" y="6400800"/>
            <a:ext cx="22860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9999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● 老陈说灯塔</a:t>
            </a:r>
            <a:endParaRPr lang="en-US" sz="900" dirty="0"/>
          </a:p>
        </p:txBody>
      </p:sp>
      <p:sp>
        <p:nvSpPr>
          <p:cNvPr id="22" name="Text 20"/>
          <p:cNvSpPr/>
          <p:nvPr/>
        </p:nvSpPr>
        <p:spPr>
          <a:xfrm>
            <a:off x="274320" y="137160"/>
            <a:ext cx="18288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800" dirty="0">
                <a:solidFill>
                  <a:srgbClr val="55555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PAGE 2 / 12</a:t>
            </a:r>
            <a:endParaRPr lang="en-US" sz="800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128016"/>
            <a:ext cx="1645920" cy="365760"/>
          </a:xfrm>
          <a:prstGeom prst="rect">
            <a:avLst>
              <a:gd name="adj" fmla="val 20000"/>
            </a:avLst>
          </a:prstGeom>
          <a:solidFill>
            <a:srgbClr val="F59E0B"/>
          </a:solidFill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900" b="1" dirty="0">
                <a:solidFill>
                  <a:srgbClr val="FFFFF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核心案例 ①</a:t>
            </a:r>
            <a:endParaRPr lang="en-US" sz="900" dirty="0"/>
          </a:p>
        </p:txBody>
      </p:sp>
      <p:sp>
        <p:nvSpPr>
          <p:cNvPr id="3" name="Text 1"/>
          <p:cNvSpPr/>
          <p:nvPr/>
        </p:nvSpPr>
        <p:spPr>
          <a:xfrm>
            <a:off x="2286000" y="128016"/>
            <a:ext cx="9144000" cy="411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000" b="1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① 云端实时生产调度 核心用例</a:t>
            </a:r>
            <a:endParaRPr lang="en-US" sz="2000" dirty="0"/>
          </a:p>
        </p:txBody>
      </p:sp>
      <p:sp>
        <p:nvSpPr>
          <p:cNvPr id="4" name="Shape 2"/>
          <p:cNvSpPr/>
          <p:nvPr/>
        </p:nvSpPr>
        <p:spPr>
          <a:xfrm>
            <a:off x="457200" y="685800"/>
            <a:ext cx="11247120" cy="502920"/>
          </a:xfrm>
          <a:prstGeom prst="rect">
            <a:avLst>
              <a:gd name="adj" fmla="val 10909"/>
            </a:avLst>
          </a:prstGeom>
          <a:solidFill>
            <a:srgbClr val="FEF2F2"/>
          </a:solidFill>
          <a:ln w="6350">
            <a:solidFill>
              <a:srgbClr val="EF4444"/>
            </a:solidFill>
            <a:prstDash val="solid"/>
          </a:ln>
        </p:spPr>
      </p:sp>
      <p:sp>
        <p:nvSpPr>
          <p:cNvPr id="5" name="Text 3"/>
          <p:cNvSpPr/>
          <p:nvPr/>
        </p:nvSpPr>
        <p:spPr>
          <a:xfrm>
            <a:off x="548640" y="704088"/>
            <a:ext cx="1097280" cy="20116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b="1" dirty="0">
                <a:solidFill>
                  <a:srgbClr val="DC2626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🎯 痛点</a:t>
            </a:r>
            <a:endParaRPr lang="en-US" sz="900" dirty="0"/>
          </a:p>
        </p:txBody>
      </p:sp>
      <p:sp>
        <p:nvSpPr>
          <p:cNvPr id="6" name="Text 4"/>
          <p:cNvSpPr/>
          <p:nvPr/>
        </p:nvSpPr>
        <p:spPr>
          <a:xfrm>
            <a:off x="548640" y="914400"/>
            <a:ext cx="109728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⚠️ 痛点：医疗影像设备订单多品种、交期紧，传统人工排产响应慢，订单交付周期长、急单准时交付难以保障。</a:t>
            </a:r>
            <a:endParaRPr lang="en-US" sz="1200" dirty="0"/>
          </a:p>
        </p:txBody>
      </p:sp>
      <p:sp>
        <p:nvSpPr>
          <p:cNvPr id="7" name="Text 5"/>
          <p:cNvSpPr/>
          <p:nvPr/>
        </p:nvSpPr>
        <p:spPr>
          <a:xfrm>
            <a:off x="457200" y="1371600"/>
            <a:ext cx="109728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b="1" dirty="0">
                <a:solidFill>
                  <a:srgbClr val="2E7D3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💡 思路</a:t>
            </a:r>
            <a:endParaRPr lang="en-US" sz="1000" dirty="0"/>
          </a:p>
        </p:txBody>
      </p:sp>
      <p:sp>
        <p:nvSpPr>
          <p:cNvPr id="8" name="Text 6"/>
          <p:cNvSpPr/>
          <p:nvPr/>
        </p:nvSpPr>
        <p:spPr>
          <a:xfrm>
            <a:off x="457200" y="1600200"/>
            <a:ext cx="1124712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dirty="0">
                <a:solidFill>
                  <a:srgbClr val="2E7D3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💡 方案：基于云计算的实时生产调度，打通订单、产能与产线数据，自动排产并动态优化交期。</a:t>
            </a:r>
            <a:endParaRPr lang="en-US" sz="1200" dirty="0"/>
          </a:p>
        </p:txBody>
      </p:sp>
      <p:sp>
        <p:nvSpPr>
          <p:cNvPr id="9" name="Text 7"/>
          <p:cNvSpPr/>
          <p:nvPr/>
        </p:nvSpPr>
        <p:spPr>
          <a:xfrm>
            <a:off x="457200" y="2057400"/>
            <a:ext cx="1828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b="1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🔧 实施路径</a:t>
            </a:r>
            <a:endParaRPr lang="en-US" sz="1000" dirty="0"/>
          </a:p>
        </p:txBody>
      </p:sp>
      <p:sp>
        <p:nvSpPr>
          <p:cNvPr id="10" name="Text 8"/>
          <p:cNvSpPr/>
          <p:nvPr/>
        </p:nvSpPr>
        <p:spPr>
          <a:xfrm>
            <a:off x="548640" y="2331720"/>
            <a:ext cx="109728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100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• Step 1 — 订单接入：将订单、交期、急单需求统一接入云端调度平台，形成全局产能视图 Step 2 — 智能排产：基于云计算实时计算各产线负荷，自动生成并动态调整生产计划 Step 3 — 交付可视：打通订单到交付的端到端流程，实时追踪进度、预警延期风险 Step 4 — 持续优化：交期数据回流，持续优化排产算法与产能配置</a:t>
            </a:r>
            <a:endParaRPr lang="en-US" sz="1100" dirty="0"/>
          </a:p>
        </p:txBody>
      </p:sp>
      <p:sp>
        <p:nvSpPr>
          <p:cNvPr id="11" name="Text 9"/>
          <p:cNvSpPr/>
          <p:nvPr/>
        </p:nvSpPr>
        <p:spPr>
          <a:xfrm>
            <a:off x="457200" y="3931920"/>
            <a:ext cx="1828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b="1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🏷 技术标签</a:t>
            </a:r>
            <a:endParaRPr lang="en-US" sz="1000" dirty="0"/>
          </a:p>
        </p:txBody>
      </p:sp>
      <p:sp>
        <p:nvSpPr>
          <p:cNvPr id="12" name="Text 10"/>
          <p:cNvSpPr/>
          <p:nvPr/>
        </p:nvSpPr>
        <p:spPr>
          <a:xfrm>
            <a:off x="457200" y="4160520"/>
            <a:ext cx="10972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02.03.01 · 03.03.03 · 04.01.03</a:t>
            </a:r>
            <a:endParaRPr lang="en-US" sz="1000" dirty="0"/>
          </a:p>
        </p:txBody>
      </p:sp>
      <p:sp>
        <p:nvSpPr>
          <p:cNvPr id="13" name="Text 11"/>
          <p:cNvSpPr/>
          <p:nvPr/>
        </p:nvSpPr>
        <p:spPr>
          <a:xfrm>
            <a:off x="9601200" y="6400800"/>
            <a:ext cx="22860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9999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● 老陈说灯塔</a:t>
            </a:r>
            <a:endParaRPr lang="en-US" sz="900" dirty="0"/>
          </a:p>
        </p:txBody>
      </p:sp>
      <p:sp>
        <p:nvSpPr>
          <p:cNvPr id="14" name="Text 12"/>
          <p:cNvSpPr/>
          <p:nvPr/>
        </p:nvSpPr>
        <p:spPr>
          <a:xfrm>
            <a:off x="274320" y="137160"/>
            <a:ext cx="18288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800" dirty="0">
                <a:solidFill>
                  <a:srgbClr val="55555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PAGE 3 / 12</a:t>
            </a:r>
            <a:endParaRPr lang="en-US" sz="800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4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128016"/>
            <a:ext cx="1645920" cy="365760"/>
          </a:xfrm>
          <a:prstGeom prst="rect">
            <a:avLst>
              <a:gd name="adj" fmla="val 20000"/>
            </a:avLst>
          </a:prstGeom>
          <a:solidFill>
            <a:srgbClr val="F59E0B"/>
          </a:solidFill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900" b="1" dirty="0">
                <a:solidFill>
                  <a:srgbClr val="FFFFF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核心案例 ②</a:t>
            </a:r>
            <a:endParaRPr lang="en-US" sz="900" dirty="0"/>
          </a:p>
        </p:txBody>
      </p:sp>
      <p:sp>
        <p:nvSpPr>
          <p:cNvPr id="3" name="Text 1"/>
          <p:cNvSpPr/>
          <p:nvPr/>
        </p:nvSpPr>
        <p:spPr>
          <a:xfrm>
            <a:off x="2286000" y="128016"/>
            <a:ext cx="9144000" cy="411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000" b="1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② 边缘自动化闭环测试线 核心用例</a:t>
            </a:r>
            <a:endParaRPr lang="en-US" sz="2000" dirty="0"/>
          </a:p>
        </p:txBody>
      </p:sp>
      <p:sp>
        <p:nvSpPr>
          <p:cNvPr id="4" name="Shape 2"/>
          <p:cNvSpPr/>
          <p:nvPr/>
        </p:nvSpPr>
        <p:spPr>
          <a:xfrm>
            <a:off x="457200" y="685800"/>
            <a:ext cx="11247120" cy="502920"/>
          </a:xfrm>
          <a:prstGeom prst="rect">
            <a:avLst>
              <a:gd name="adj" fmla="val 10909"/>
            </a:avLst>
          </a:prstGeom>
          <a:solidFill>
            <a:srgbClr val="FEF2F2"/>
          </a:solidFill>
          <a:ln w="6350">
            <a:solidFill>
              <a:srgbClr val="EF4444"/>
            </a:solidFill>
            <a:prstDash val="solid"/>
          </a:ln>
        </p:spPr>
      </p:sp>
      <p:sp>
        <p:nvSpPr>
          <p:cNvPr id="5" name="Text 3"/>
          <p:cNvSpPr/>
          <p:nvPr/>
        </p:nvSpPr>
        <p:spPr>
          <a:xfrm>
            <a:off x="548640" y="704088"/>
            <a:ext cx="1097280" cy="20116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b="1" dirty="0">
                <a:solidFill>
                  <a:srgbClr val="DC2626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🎯 痛点</a:t>
            </a:r>
            <a:endParaRPr lang="en-US" sz="900" dirty="0"/>
          </a:p>
        </p:txBody>
      </p:sp>
      <p:sp>
        <p:nvSpPr>
          <p:cNvPr id="6" name="Text 4"/>
          <p:cNvSpPr/>
          <p:nvPr/>
        </p:nvSpPr>
        <p:spPr>
          <a:xfrm>
            <a:off x="548640" y="914400"/>
            <a:ext cx="109728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⚠️ 痛点：手术机等高端设备测试依赖人工判断，测试周期长、人力成本高、结果一致性差。</a:t>
            </a:r>
            <a:endParaRPr lang="en-US" sz="1200" dirty="0"/>
          </a:p>
        </p:txBody>
      </p:sp>
      <p:sp>
        <p:nvSpPr>
          <p:cNvPr id="7" name="Text 5"/>
          <p:cNvSpPr/>
          <p:nvPr/>
        </p:nvSpPr>
        <p:spPr>
          <a:xfrm>
            <a:off x="457200" y="1371600"/>
            <a:ext cx="109728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b="1" dirty="0">
                <a:solidFill>
                  <a:srgbClr val="2E7D3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💡 思路</a:t>
            </a:r>
            <a:endParaRPr lang="en-US" sz="1000" dirty="0"/>
          </a:p>
        </p:txBody>
      </p:sp>
      <p:sp>
        <p:nvSpPr>
          <p:cNvPr id="8" name="Text 6"/>
          <p:cNvSpPr/>
          <p:nvPr/>
        </p:nvSpPr>
        <p:spPr>
          <a:xfrm>
            <a:off x="457200" y="1600200"/>
            <a:ext cx="1124712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dirty="0">
                <a:solidFill>
                  <a:srgbClr val="2E7D3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💡 方案：手术机产品自动测试隧道（TEST Tunnel），以边缘自动化实现闭环测试，减少对操作员判断的依赖。</a:t>
            </a:r>
            <a:endParaRPr lang="en-US" sz="1200" dirty="0"/>
          </a:p>
        </p:txBody>
      </p:sp>
      <p:sp>
        <p:nvSpPr>
          <p:cNvPr id="9" name="Text 7"/>
          <p:cNvSpPr/>
          <p:nvPr/>
        </p:nvSpPr>
        <p:spPr>
          <a:xfrm>
            <a:off x="457200" y="2057400"/>
            <a:ext cx="1828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b="1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🔧 实施路径</a:t>
            </a:r>
            <a:endParaRPr lang="en-US" sz="1000" dirty="0"/>
          </a:p>
        </p:txBody>
      </p:sp>
      <p:sp>
        <p:nvSpPr>
          <p:cNvPr id="10" name="Text 8"/>
          <p:cNvSpPr/>
          <p:nvPr/>
        </p:nvSpPr>
        <p:spPr>
          <a:xfrm>
            <a:off x="548640" y="2331720"/>
            <a:ext cx="109728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100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• Step 1 — 测试隧道搭建：构建手术机自动测试隧道，串联整机测试全流程 Step 2 — 边缘自动化：边缘控制器自动执行测试动作并实时采集结果，形成闭环 Step 3 — 判断替代：以标准化自动判定替代人工经验判断，提升一致性 Step 4 — 产线复制：模式复制至多产品线，规模化释放人力</a:t>
            </a:r>
            <a:endParaRPr lang="en-US" sz="1100" dirty="0"/>
          </a:p>
        </p:txBody>
      </p:sp>
      <p:sp>
        <p:nvSpPr>
          <p:cNvPr id="11" name="Text 9"/>
          <p:cNvSpPr/>
          <p:nvPr/>
        </p:nvSpPr>
        <p:spPr>
          <a:xfrm>
            <a:off x="457200" y="3931920"/>
            <a:ext cx="1828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b="1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🏷 技术标签</a:t>
            </a:r>
            <a:endParaRPr lang="en-US" sz="1000" dirty="0"/>
          </a:p>
        </p:txBody>
      </p:sp>
      <p:sp>
        <p:nvSpPr>
          <p:cNvPr id="12" name="Text 10"/>
          <p:cNvSpPr/>
          <p:nvPr/>
        </p:nvSpPr>
        <p:spPr>
          <a:xfrm>
            <a:off x="457200" y="4160520"/>
            <a:ext cx="10972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02.04.03 · 01.02.04 · 03.03.02</a:t>
            </a:r>
            <a:endParaRPr lang="en-US" sz="1000" dirty="0"/>
          </a:p>
        </p:txBody>
      </p:sp>
      <p:sp>
        <p:nvSpPr>
          <p:cNvPr id="13" name="Text 11"/>
          <p:cNvSpPr/>
          <p:nvPr/>
        </p:nvSpPr>
        <p:spPr>
          <a:xfrm>
            <a:off x="9601200" y="6400800"/>
            <a:ext cx="22860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9999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● 老陈说灯塔</a:t>
            </a:r>
            <a:endParaRPr lang="en-US" sz="900" dirty="0"/>
          </a:p>
        </p:txBody>
      </p:sp>
      <p:sp>
        <p:nvSpPr>
          <p:cNvPr id="14" name="Text 12"/>
          <p:cNvSpPr/>
          <p:nvPr/>
        </p:nvSpPr>
        <p:spPr>
          <a:xfrm>
            <a:off x="274320" y="137160"/>
            <a:ext cx="18288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800" dirty="0">
                <a:solidFill>
                  <a:srgbClr val="55555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PAGE 4 / 12</a:t>
            </a:r>
            <a:endParaRPr lang="en-US" sz="800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5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128016"/>
            <a:ext cx="1645920" cy="365760"/>
          </a:xfrm>
          <a:prstGeom prst="rect">
            <a:avLst>
              <a:gd name="adj" fmla="val 20000"/>
            </a:avLst>
          </a:prstGeom>
          <a:solidFill>
            <a:srgbClr val="F59E0B"/>
          </a:solidFill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900" b="1" dirty="0">
                <a:solidFill>
                  <a:srgbClr val="FFFFF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核心案例 ③</a:t>
            </a:r>
            <a:endParaRPr lang="en-US" sz="900" dirty="0"/>
          </a:p>
        </p:txBody>
      </p:sp>
      <p:sp>
        <p:nvSpPr>
          <p:cNvPr id="3" name="Text 1"/>
          <p:cNvSpPr/>
          <p:nvPr/>
        </p:nvSpPr>
        <p:spPr>
          <a:xfrm>
            <a:off x="2286000" y="128016"/>
            <a:ext cx="9144000" cy="411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000" b="1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③ DL单元分拣和测序 核心用例</a:t>
            </a:r>
            <a:endParaRPr lang="en-US" sz="2000" dirty="0"/>
          </a:p>
        </p:txBody>
      </p:sp>
      <p:sp>
        <p:nvSpPr>
          <p:cNvPr id="4" name="Shape 2"/>
          <p:cNvSpPr/>
          <p:nvPr/>
        </p:nvSpPr>
        <p:spPr>
          <a:xfrm>
            <a:off x="457200" y="685800"/>
            <a:ext cx="11247120" cy="502920"/>
          </a:xfrm>
          <a:prstGeom prst="rect">
            <a:avLst>
              <a:gd name="adj" fmla="val 10909"/>
            </a:avLst>
          </a:prstGeom>
          <a:solidFill>
            <a:srgbClr val="FEF2F2"/>
          </a:solidFill>
          <a:ln w="6350">
            <a:solidFill>
              <a:srgbClr val="EF4444"/>
            </a:solidFill>
            <a:prstDash val="solid"/>
          </a:ln>
        </p:spPr>
      </p:sp>
      <p:sp>
        <p:nvSpPr>
          <p:cNvPr id="5" name="Text 3"/>
          <p:cNvSpPr/>
          <p:nvPr/>
        </p:nvSpPr>
        <p:spPr>
          <a:xfrm>
            <a:off x="548640" y="704088"/>
            <a:ext cx="1097280" cy="20116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b="1" dirty="0">
                <a:solidFill>
                  <a:srgbClr val="DC2626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🎯 痛点</a:t>
            </a:r>
            <a:endParaRPr lang="en-US" sz="900" dirty="0"/>
          </a:p>
        </p:txBody>
      </p:sp>
      <p:sp>
        <p:nvSpPr>
          <p:cNvPr id="6" name="Text 4"/>
          <p:cNvSpPr/>
          <p:nvPr/>
        </p:nvSpPr>
        <p:spPr>
          <a:xfrm>
            <a:off x="548640" y="914400"/>
            <a:ext cx="109728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⚠️ 痛点：CT探测器芯片选取匹配流程复杂，人工分拣测序耗时长、效率低，难以满足高端探测器量产需求。</a:t>
            </a:r>
            <a:endParaRPr lang="en-US" sz="1200" dirty="0"/>
          </a:p>
        </p:txBody>
      </p:sp>
      <p:sp>
        <p:nvSpPr>
          <p:cNvPr id="7" name="Text 5"/>
          <p:cNvSpPr/>
          <p:nvPr/>
        </p:nvSpPr>
        <p:spPr>
          <a:xfrm>
            <a:off x="457200" y="1371600"/>
            <a:ext cx="109728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b="1" dirty="0">
                <a:solidFill>
                  <a:srgbClr val="2E7D3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💡 思路</a:t>
            </a:r>
            <a:endParaRPr lang="en-US" sz="1000" dirty="0"/>
          </a:p>
        </p:txBody>
      </p:sp>
      <p:sp>
        <p:nvSpPr>
          <p:cNvPr id="8" name="Text 6"/>
          <p:cNvSpPr/>
          <p:nvPr/>
        </p:nvSpPr>
        <p:spPr>
          <a:xfrm>
            <a:off x="457200" y="1600200"/>
            <a:ext cx="1124712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dirty="0">
                <a:solidFill>
                  <a:srgbClr val="2E7D3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💡 方案：深度学习（DL）单元分拣和测序，数十台测试设备通过IIoT自动采集真实测试数据，智能匹配探测器芯片。</a:t>
            </a:r>
            <a:endParaRPr lang="en-US" sz="1200" dirty="0"/>
          </a:p>
        </p:txBody>
      </p:sp>
      <p:sp>
        <p:nvSpPr>
          <p:cNvPr id="9" name="Text 7"/>
          <p:cNvSpPr/>
          <p:nvPr/>
        </p:nvSpPr>
        <p:spPr>
          <a:xfrm>
            <a:off x="457200" y="2057400"/>
            <a:ext cx="1828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b="1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🔧 实施路径</a:t>
            </a:r>
            <a:endParaRPr lang="en-US" sz="1000" dirty="0"/>
          </a:p>
        </p:txBody>
      </p:sp>
      <p:sp>
        <p:nvSpPr>
          <p:cNvPr id="10" name="Text 8"/>
          <p:cNvSpPr/>
          <p:nvPr/>
        </p:nvSpPr>
        <p:spPr>
          <a:xfrm>
            <a:off x="548640" y="2331720"/>
            <a:ext cx="109728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100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• Step 1 — IIoT联网：数十台测试设备接入工业物联网，自动采集真实测试数据 Step 2 — 模型训练：训练深度学习分拣与测序模型，识别探测器单元性能特征 Step 3 — 智能匹配：模型自动完成芯片选取与匹配，替代人工分拣测序 Step 4 — 柔性制造：匹配流程指数级提速，支撑探测器柔性化量产</a:t>
            </a:r>
            <a:endParaRPr lang="en-US" sz="1100" dirty="0"/>
          </a:p>
        </p:txBody>
      </p:sp>
      <p:sp>
        <p:nvSpPr>
          <p:cNvPr id="11" name="Text 9"/>
          <p:cNvSpPr/>
          <p:nvPr/>
        </p:nvSpPr>
        <p:spPr>
          <a:xfrm>
            <a:off x="457200" y="3931920"/>
            <a:ext cx="1828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b="1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🏷 技术标签</a:t>
            </a:r>
            <a:endParaRPr lang="en-US" sz="1000" dirty="0"/>
          </a:p>
        </p:txBody>
      </p:sp>
      <p:sp>
        <p:nvSpPr>
          <p:cNvPr id="12" name="Text 10"/>
          <p:cNvSpPr/>
          <p:nvPr/>
        </p:nvSpPr>
        <p:spPr>
          <a:xfrm>
            <a:off x="457200" y="4160520"/>
            <a:ext cx="10972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05.01.02 · 01.03.01 · 01.01.05</a:t>
            </a:r>
            <a:endParaRPr lang="en-US" sz="1000" dirty="0"/>
          </a:p>
        </p:txBody>
      </p:sp>
      <p:sp>
        <p:nvSpPr>
          <p:cNvPr id="13" name="Text 11"/>
          <p:cNvSpPr/>
          <p:nvPr/>
        </p:nvSpPr>
        <p:spPr>
          <a:xfrm>
            <a:off x="9601200" y="6400800"/>
            <a:ext cx="22860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9999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● 老陈说灯塔</a:t>
            </a:r>
            <a:endParaRPr lang="en-US" sz="900" dirty="0"/>
          </a:p>
        </p:txBody>
      </p:sp>
      <p:sp>
        <p:nvSpPr>
          <p:cNvPr id="14" name="Text 12"/>
          <p:cNvSpPr/>
          <p:nvPr/>
        </p:nvSpPr>
        <p:spPr>
          <a:xfrm>
            <a:off x="274320" y="137160"/>
            <a:ext cx="18288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800" dirty="0">
                <a:solidFill>
                  <a:srgbClr val="55555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PAGE 5 / 12</a:t>
            </a:r>
            <a:endParaRPr lang="en-US" sz="800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6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128016"/>
            <a:ext cx="1645920" cy="365760"/>
          </a:xfrm>
          <a:prstGeom prst="rect">
            <a:avLst>
              <a:gd name="adj" fmla="val 20000"/>
            </a:avLst>
          </a:prstGeom>
          <a:solidFill>
            <a:srgbClr val="F59E0B"/>
          </a:solidFill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900" b="1" dirty="0">
                <a:solidFill>
                  <a:srgbClr val="FFFFF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核心案例 ④</a:t>
            </a:r>
            <a:endParaRPr lang="en-US" sz="900" dirty="0"/>
          </a:p>
        </p:txBody>
      </p:sp>
      <p:sp>
        <p:nvSpPr>
          <p:cNvPr id="3" name="Text 1"/>
          <p:cNvSpPr/>
          <p:nvPr/>
        </p:nvSpPr>
        <p:spPr>
          <a:xfrm>
            <a:off x="2286000" y="128016"/>
            <a:ext cx="9144000" cy="411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000" b="1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④ AI CT原材料早期故障检测 核心用例</a:t>
            </a:r>
            <a:endParaRPr lang="en-US" sz="2000" dirty="0"/>
          </a:p>
        </p:txBody>
      </p:sp>
      <p:sp>
        <p:nvSpPr>
          <p:cNvPr id="4" name="Shape 2"/>
          <p:cNvSpPr/>
          <p:nvPr/>
        </p:nvSpPr>
        <p:spPr>
          <a:xfrm>
            <a:off x="457200" y="685800"/>
            <a:ext cx="11247120" cy="502920"/>
          </a:xfrm>
          <a:prstGeom prst="rect">
            <a:avLst>
              <a:gd name="adj" fmla="val 10909"/>
            </a:avLst>
          </a:prstGeom>
          <a:solidFill>
            <a:srgbClr val="FEF2F2"/>
          </a:solidFill>
          <a:ln w="6350">
            <a:solidFill>
              <a:srgbClr val="EF4444"/>
            </a:solidFill>
            <a:prstDash val="solid"/>
          </a:ln>
        </p:spPr>
      </p:sp>
      <p:sp>
        <p:nvSpPr>
          <p:cNvPr id="5" name="Text 3"/>
          <p:cNvSpPr/>
          <p:nvPr/>
        </p:nvSpPr>
        <p:spPr>
          <a:xfrm>
            <a:off x="548640" y="704088"/>
            <a:ext cx="1097280" cy="20116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b="1" dirty="0">
                <a:solidFill>
                  <a:srgbClr val="DC2626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🎯 痛点</a:t>
            </a:r>
            <a:endParaRPr lang="en-US" sz="900" dirty="0"/>
          </a:p>
        </p:txBody>
      </p:sp>
      <p:sp>
        <p:nvSpPr>
          <p:cNvPr id="6" name="Text 4"/>
          <p:cNvSpPr/>
          <p:nvPr/>
        </p:nvSpPr>
        <p:spPr>
          <a:xfrm>
            <a:off x="548640" y="914400"/>
            <a:ext cx="109728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⚠️ 痛点：CT探测器、球管等关键原材料缺陷难以及早发现，缺陷流入后续工序将推高成本、影响整机质量。</a:t>
            </a:r>
            <a:endParaRPr lang="en-US" sz="1200" dirty="0"/>
          </a:p>
        </p:txBody>
      </p:sp>
      <p:sp>
        <p:nvSpPr>
          <p:cNvPr id="7" name="Text 5"/>
          <p:cNvSpPr/>
          <p:nvPr/>
        </p:nvSpPr>
        <p:spPr>
          <a:xfrm>
            <a:off x="457200" y="1371600"/>
            <a:ext cx="109728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b="1" dirty="0">
                <a:solidFill>
                  <a:srgbClr val="2E7D3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💡 思路</a:t>
            </a:r>
            <a:endParaRPr lang="en-US" sz="1000" dirty="0"/>
          </a:p>
        </p:txBody>
      </p:sp>
      <p:sp>
        <p:nvSpPr>
          <p:cNvPr id="8" name="Text 6"/>
          <p:cNvSpPr/>
          <p:nvPr/>
        </p:nvSpPr>
        <p:spPr>
          <a:xfrm>
            <a:off x="457200" y="1600200"/>
            <a:ext cx="1124712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dirty="0">
                <a:solidFill>
                  <a:srgbClr val="2E7D3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💡 方案：AI技术支持的CT原材料早期缺陷检测，在原材料端严控质量、降本增效。</a:t>
            </a:r>
            <a:endParaRPr lang="en-US" sz="1200" dirty="0"/>
          </a:p>
        </p:txBody>
      </p:sp>
      <p:sp>
        <p:nvSpPr>
          <p:cNvPr id="9" name="Text 7"/>
          <p:cNvSpPr/>
          <p:nvPr/>
        </p:nvSpPr>
        <p:spPr>
          <a:xfrm>
            <a:off x="457200" y="2057400"/>
            <a:ext cx="1828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b="1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🔧 实施路径</a:t>
            </a:r>
            <a:endParaRPr lang="en-US" sz="1000" dirty="0"/>
          </a:p>
        </p:txBody>
      </p:sp>
      <p:sp>
        <p:nvSpPr>
          <p:cNvPr id="10" name="Text 8"/>
          <p:cNvSpPr/>
          <p:nvPr/>
        </p:nvSpPr>
        <p:spPr>
          <a:xfrm>
            <a:off x="548640" y="2331720"/>
            <a:ext cx="109728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100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• Step 1 — 检测部署：在原材料检测环节部署AI检测系统，覆盖关键来料 Step 2 — 模型训练：基于历史缺陷样本训练AI早期故障检测模型 Step 3 — 自动判定：模型自动识别早期缺陷，替代人工抽检与经验判断 Step 4 — 源头闭环：缺陷数据反哺供应商与工艺，从源头降低不良</a:t>
            </a:r>
            <a:endParaRPr lang="en-US" sz="1100" dirty="0"/>
          </a:p>
        </p:txBody>
      </p:sp>
      <p:sp>
        <p:nvSpPr>
          <p:cNvPr id="11" name="Text 9"/>
          <p:cNvSpPr/>
          <p:nvPr/>
        </p:nvSpPr>
        <p:spPr>
          <a:xfrm>
            <a:off x="457200" y="3931920"/>
            <a:ext cx="1828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b="1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🏷 技术标签</a:t>
            </a:r>
            <a:endParaRPr lang="en-US" sz="1000" dirty="0"/>
          </a:p>
        </p:txBody>
      </p:sp>
      <p:sp>
        <p:nvSpPr>
          <p:cNvPr id="12" name="Text 10"/>
          <p:cNvSpPr/>
          <p:nvPr/>
        </p:nvSpPr>
        <p:spPr>
          <a:xfrm>
            <a:off x="457200" y="4160520"/>
            <a:ext cx="10972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05.01.01 · 01.03.02 · 05.01.02</a:t>
            </a:r>
            <a:endParaRPr lang="en-US" sz="1000" dirty="0"/>
          </a:p>
        </p:txBody>
      </p:sp>
      <p:sp>
        <p:nvSpPr>
          <p:cNvPr id="13" name="Text 11"/>
          <p:cNvSpPr/>
          <p:nvPr/>
        </p:nvSpPr>
        <p:spPr>
          <a:xfrm>
            <a:off x="9601200" y="6400800"/>
            <a:ext cx="22860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9999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● 老陈说灯塔</a:t>
            </a:r>
            <a:endParaRPr lang="en-US" sz="900" dirty="0"/>
          </a:p>
        </p:txBody>
      </p:sp>
      <p:sp>
        <p:nvSpPr>
          <p:cNvPr id="14" name="Text 12"/>
          <p:cNvSpPr/>
          <p:nvPr/>
        </p:nvSpPr>
        <p:spPr>
          <a:xfrm>
            <a:off x="274320" y="137160"/>
            <a:ext cx="18288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800" dirty="0">
                <a:solidFill>
                  <a:srgbClr val="55555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PAGE 6 / 12</a:t>
            </a:r>
            <a:endParaRPr lang="en-US" sz="800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7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128016"/>
            <a:ext cx="1645920" cy="365760"/>
          </a:xfrm>
          <a:prstGeom prst="rect">
            <a:avLst>
              <a:gd name="adj" fmla="val 20000"/>
            </a:avLst>
          </a:prstGeom>
          <a:solidFill>
            <a:srgbClr val="F59E0B"/>
          </a:solidFill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900" b="1" dirty="0">
                <a:solidFill>
                  <a:srgbClr val="FFFFF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核心案例 ?</a:t>
            </a:r>
            <a:endParaRPr lang="en-US" sz="900" dirty="0"/>
          </a:p>
        </p:txBody>
      </p:sp>
      <p:sp>
        <p:nvSpPr>
          <p:cNvPr id="3" name="Text 1"/>
          <p:cNvSpPr/>
          <p:nvPr/>
        </p:nvSpPr>
        <p:spPr>
          <a:xfrm>
            <a:off x="2286000" y="128016"/>
            <a:ext cx="9144000" cy="411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000" b="1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⑤ AI视觉检测系统 核心用例</a:t>
            </a:r>
            <a:endParaRPr lang="en-US" sz="2000" dirty="0"/>
          </a:p>
        </p:txBody>
      </p:sp>
      <p:sp>
        <p:nvSpPr>
          <p:cNvPr id="4" name="Shape 2"/>
          <p:cNvSpPr/>
          <p:nvPr/>
        </p:nvSpPr>
        <p:spPr>
          <a:xfrm>
            <a:off x="457200" y="685800"/>
            <a:ext cx="11247120" cy="502920"/>
          </a:xfrm>
          <a:prstGeom prst="rect">
            <a:avLst>
              <a:gd name="adj" fmla="val 10909"/>
            </a:avLst>
          </a:prstGeom>
          <a:solidFill>
            <a:srgbClr val="FEF2F2"/>
          </a:solidFill>
          <a:ln w="6350">
            <a:solidFill>
              <a:srgbClr val="EF4444"/>
            </a:solidFill>
            <a:prstDash val="solid"/>
          </a:ln>
        </p:spPr>
      </p:sp>
      <p:sp>
        <p:nvSpPr>
          <p:cNvPr id="5" name="Text 3"/>
          <p:cNvSpPr/>
          <p:nvPr/>
        </p:nvSpPr>
        <p:spPr>
          <a:xfrm>
            <a:off x="548640" y="704088"/>
            <a:ext cx="1097280" cy="20116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b="1" dirty="0">
                <a:solidFill>
                  <a:srgbClr val="DC2626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🎯 痛点</a:t>
            </a:r>
            <a:endParaRPr lang="en-US" sz="900" dirty="0"/>
          </a:p>
        </p:txBody>
      </p:sp>
      <p:sp>
        <p:nvSpPr>
          <p:cNvPr id="6" name="Text 4"/>
          <p:cNvSpPr/>
          <p:nvPr/>
        </p:nvSpPr>
        <p:spPr>
          <a:xfrm>
            <a:off x="548640" y="914400"/>
            <a:ext cx="109728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⚠️ 痛点：CT影像质量测试依赖人工判读，测试周期长、图像一致性差，质量隐患难以及时发现。</a:t>
            </a:r>
            <a:endParaRPr lang="en-US" sz="1200" dirty="0"/>
          </a:p>
        </p:txBody>
      </p:sp>
      <p:sp>
        <p:nvSpPr>
          <p:cNvPr id="7" name="Text 5"/>
          <p:cNvSpPr/>
          <p:nvPr/>
        </p:nvSpPr>
        <p:spPr>
          <a:xfrm>
            <a:off x="457200" y="1371600"/>
            <a:ext cx="109728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b="1" dirty="0">
                <a:solidFill>
                  <a:srgbClr val="2E7D3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💡 思路</a:t>
            </a:r>
            <a:endParaRPr lang="en-US" sz="1000" dirty="0"/>
          </a:p>
        </p:txBody>
      </p:sp>
      <p:sp>
        <p:nvSpPr>
          <p:cNvPr id="8" name="Text 6"/>
          <p:cNvSpPr/>
          <p:nvPr/>
        </p:nvSpPr>
        <p:spPr>
          <a:xfrm>
            <a:off x="457200" y="1600200"/>
            <a:ext cx="1124712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dirty="0">
                <a:solidFill>
                  <a:srgbClr val="2E7D3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💡 方案：基于AI的视觉检测系统，自动检测CT影像质量，提升图像一致性与产品准时交付率。</a:t>
            </a:r>
            <a:endParaRPr lang="en-US" sz="1200" dirty="0"/>
          </a:p>
        </p:txBody>
      </p:sp>
      <p:sp>
        <p:nvSpPr>
          <p:cNvPr id="9" name="Text 7"/>
          <p:cNvSpPr/>
          <p:nvPr/>
        </p:nvSpPr>
        <p:spPr>
          <a:xfrm>
            <a:off x="457200" y="2057400"/>
            <a:ext cx="1828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b="1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🔧 实施路径</a:t>
            </a:r>
            <a:endParaRPr lang="en-US" sz="1000" dirty="0"/>
          </a:p>
        </p:txBody>
      </p:sp>
      <p:sp>
        <p:nvSpPr>
          <p:cNvPr id="10" name="Text 8"/>
          <p:cNvSpPr/>
          <p:nvPr/>
        </p:nvSpPr>
        <p:spPr>
          <a:xfrm>
            <a:off x="548640" y="2331720"/>
            <a:ext cx="109728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100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• Step 1 — 影像采集：自动采集CT影像质量测试数据，构建检测数据集 Step 2 — AI建模：训练基于AI的视觉检测模型，自动判读影像质量 Step 3 — 自动检测：模型自动检测影像质量问题，替代人工判读 Step 4 — 一致性管控：图像一致性大幅提升，及早发现并管控影像质量问题</a:t>
            </a:r>
            <a:endParaRPr lang="en-US" sz="1100" dirty="0"/>
          </a:p>
        </p:txBody>
      </p:sp>
      <p:sp>
        <p:nvSpPr>
          <p:cNvPr id="11" name="Text 9"/>
          <p:cNvSpPr/>
          <p:nvPr/>
        </p:nvSpPr>
        <p:spPr>
          <a:xfrm>
            <a:off x="457200" y="3931920"/>
            <a:ext cx="1828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b="1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🏷 技术标签</a:t>
            </a:r>
            <a:endParaRPr lang="en-US" sz="1000" dirty="0"/>
          </a:p>
        </p:txBody>
      </p:sp>
      <p:sp>
        <p:nvSpPr>
          <p:cNvPr id="12" name="Text 10"/>
          <p:cNvSpPr/>
          <p:nvPr/>
        </p:nvSpPr>
        <p:spPr>
          <a:xfrm>
            <a:off x="457200" y="4160520"/>
            <a:ext cx="10972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01.03.02 · 05.01.01 · 05.02.03</a:t>
            </a:r>
            <a:endParaRPr lang="en-US" sz="1000" dirty="0"/>
          </a:p>
        </p:txBody>
      </p:sp>
      <p:sp>
        <p:nvSpPr>
          <p:cNvPr id="13" name="Text 11"/>
          <p:cNvSpPr/>
          <p:nvPr/>
        </p:nvSpPr>
        <p:spPr>
          <a:xfrm>
            <a:off x="9601200" y="6400800"/>
            <a:ext cx="22860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9999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● 老陈说灯塔</a:t>
            </a:r>
            <a:endParaRPr lang="en-US" sz="900" dirty="0"/>
          </a:p>
        </p:txBody>
      </p:sp>
      <p:sp>
        <p:nvSpPr>
          <p:cNvPr id="14" name="Text 12"/>
          <p:cNvSpPr/>
          <p:nvPr/>
        </p:nvSpPr>
        <p:spPr>
          <a:xfrm>
            <a:off x="274320" y="137160"/>
            <a:ext cx="18288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800" dirty="0">
                <a:solidFill>
                  <a:srgbClr val="55555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PAGE 7 / 12</a:t>
            </a:r>
            <a:endParaRPr lang="en-US" sz="800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8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182880"/>
            <a:ext cx="457200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200" b="1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📊 绩效总览</a:t>
            </a:r>
            <a:endParaRPr lang="en-US" sz="2200" dirty="0"/>
          </a:p>
        </p:txBody>
      </p:sp>
      <p:graphicFrame>
        <p:nvGraphicFramePr>
          <p:cNvPr id="9" name="Table 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79011935"/>
              </p:ext>
            </p:extLst>
          </p:nvPr>
        </p:nvGraphicFramePr>
        <p:xfrm>
          <a:off x="457200" y="914400"/>
          <a:ext cx="11247120" cy="914400"/>
        </p:xfrm>
        <a:graphic>
          <a:graphicData uri="http://schemas.openxmlformats.org/drawingml/2006/table">
            <a:tbl>
              <a:tblPr/>
              <a:tblGrid>
                <a:gridCol w="3657600"/>
                <a:gridCol w="2286000"/>
                <a:gridCol w="5303520"/>
              </a:tblGrid>
              <a:tr h="502920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b="1" dirty="0">
                          <a:solidFill>
                            <a:srgbClr val="FFFFF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指标</a:t>
                      </a:r>
                      <a:endParaRPr lang="en-US" sz="11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2E7D32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1100" b="1" dirty="0">
                          <a:solidFill>
                            <a:srgbClr val="FFFFFF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改善</a:t>
                      </a:r>
                      <a:endParaRPr lang="en-US" sz="1100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2E7D32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b="1" dirty="0">
                          <a:solidFill>
                            <a:srgbClr val="FFFFF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技术手段</a:t>
                      </a:r>
                      <a:endParaRPr lang="en-US" sz="11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2E7D32"/>
                    </a:solidFill>
                  </a:tcPr>
                </a:tc>
              </a:tr>
              <a:tr h="502920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dirty="0">
                          <a:solidFill>
                            <a:srgbClr val="1D1D1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紧急需求准时交付（OTD）</a:t>
                      </a:r>
                      <a:endParaRPr lang="en-US" sz="11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1300" b="1" dirty="0">
                          <a:solidFill>
                            <a:srgbClr val="2E7D32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↑40%</a:t>
                      </a:r>
                      <a:endParaRPr lang="en-US" sz="1300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dirty="0">
                          <a:solidFill>
                            <a:srgbClr val="5555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云端实时调度，5天内急单准时发货率提升</a:t>
                      </a:r>
                      <a:endParaRPr lang="en-US" sz="11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02920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dirty="0">
                          <a:solidFill>
                            <a:srgbClr val="1D1D1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生产循环周期</a:t>
                      </a:r>
                      <a:endParaRPr lang="en-US" sz="11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1300" b="1" dirty="0">
                          <a:solidFill>
                            <a:srgbClr val="2E7D32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↓66%</a:t>
                      </a:r>
                      <a:endParaRPr lang="en-US" sz="1300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dirty="0">
                          <a:solidFill>
                            <a:srgbClr val="5555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云端调度+自动测试，生产周期大幅缩短</a:t>
                      </a:r>
                      <a:endParaRPr lang="en-US" sz="11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02920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dirty="0">
                          <a:solidFill>
                            <a:srgbClr val="1D1D1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测试周期</a:t>
                      </a:r>
                      <a:endParaRPr lang="en-US" sz="11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1300" b="1" dirty="0">
                          <a:solidFill>
                            <a:srgbClr val="2E7D32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↓70%</a:t>
                      </a:r>
                      <a:endParaRPr lang="en-US" sz="1300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dirty="0">
                          <a:solidFill>
                            <a:srgbClr val="5555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自动测试隧道+AI视觉检测，测试效率显著提升</a:t>
                      </a:r>
                      <a:endParaRPr lang="en-US" sz="11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02920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dirty="0">
                          <a:solidFill>
                            <a:srgbClr val="1D1D1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每台废料</a:t>
                      </a:r>
                      <a:endParaRPr lang="en-US" sz="11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1300" b="1" dirty="0">
                          <a:solidFill>
                            <a:srgbClr val="2E7D32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↓66%</a:t>
                      </a:r>
                      <a:endParaRPr lang="en-US" sz="1300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dirty="0">
                          <a:solidFill>
                            <a:srgbClr val="5555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原材料AI检测+智能匹配，废料大幅减少</a:t>
                      </a:r>
                      <a:endParaRPr lang="en-US" sz="11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02920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dirty="0">
                          <a:solidFill>
                            <a:srgbClr val="1D1D1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客户投诉</a:t>
                      </a:r>
                      <a:endParaRPr lang="en-US" sz="11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1300" b="1" dirty="0">
                          <a:solidFill>
                            <a:srgbClr val="2E7D32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↓73%</a:t>
                      </a:r>
                      <a:endParaRPr lang="en-US" sz="1300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dirty="0">
                          <a:solidFill>
                            <a:srgbClr val="5555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全流程质量管控，客户投诉大幅下降</a:t>
                      </a:r>
                      <a:endParaRPr lang="en-US" sz="11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4" name="Text 1"/>
          <p:cNvSpPr/>
          <p:nvPr/>
        </p:nvSpPr>
        <p:spPr>
          <a:xfrm>
            <a:off x="9601200" y="6400800"/>
            <a:ext cx="22860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9999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● 老陈说灯塔</a:t>
            </a:r>
            <a:endParaRPr lang="en-US" sz="900" dirty="0"/>
          </a:p>
        </p:txBody>
      </p:sp>
      <p:sp>
        <p:nvSpPr>
          <p:cNvPr id="5" name="Text 2"/>
          <p:cNvSpPr/>
          <p:nvPr/>
        </p:nvSpPr>
        <p:spPr>
          <a:xfrm>
            <a:off x="274320" y="137160"/>
            <a:ext cx="18288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800" dirty="0">
                <a:solidFill>
                  <a:srgbClr val="55555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PAGE 8 / 12</a:t>
            </a:r>
            <a:endParaRPr lang="en-US" sz="800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9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1371600"/>
            <a:ext cx="11247120" cy="5486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2400" b="1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🗺️ 技术全景</a:t>
            </a:r>
            <a:endParaRPr lang="en-US" sz="2400" dirty="0"/>
          </a:p>
        </p:txBody>
      </p:sp>
      <p:sp>
        <p:nvSpPr>
          <p:cNvPr id="3" name="Text 1"/>
          <p:cNvSpPr/>
          <p:nvPr/>
        </p:nvSpPr>
        <p:spPr>
          <a:xfrm>
            <a:off x="914400" y="2286000"/>
            <a:ext cx="10332720" cy="2743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已覆盖关键领域 · AI/数字孪生/IIoT/绿色可持续</a:t>
            </a:r>
            <a:endParaRPr lang="en-US" sz="1400" dirty="0"/>
          </a:p>
          <a:p>
            <a:pPr algn="ctr" indent="0" marL="0">
              <a:buNone/>
            </a:pPr>
            <a:endParaRPr lang="en-US" sz="1400" dirty="0"/>
          </a:p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核心绩效：紧急需求准时交付（OTD） ↑40% · 生产循环周期 ↓66% · 测试周期 ↓70% · 每台废料 ↓66% · 客户投诉 ↓73%</a:t>
            </a:r>
            <a:endParaRPr lang="en-US" sz="1400" dirty="0"/>
          </a:p>
        </p:txBody>
      </p:sp>
      <p:sp>
        <p:nvSpPr>
          <p:cNvPr id="4" name="Text 2"/>
          <p:cNvSpPr/>
          <p:nvPr/>
        </p:nvSpPr>
        <p:spPr>
          <a:xfrm>
            <a:off x="9601200" y="6400800"/>
            <a:ext cx="22860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9999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● 老陈说灯塔</a:t>
            </a:r>
            <a:endParaRPr lang="en-US" sz="900" dirty="0"/>
          </a:p>
        </p:txBody>
      </p:sp>
      <p:sp>
        <p:nvSpPr>
          <p:cNvPr id="5" name="Text 3"/>
          <p:cNvSpPr/>
          <p:nvPr/>
        </p:nvSpPr>
        <p:spPr>
          <a:xfrm>
            <a:off x="274320" y="137160"/>
            <a:ext cx="18288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800" dirty="0">
                <a:solidFill>
                  <a:srgbClr val="55555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PAGE 9 / 12</a:t>
            </a:r>
            <a:endParaRPr lang="en-US" sz="800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0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1371600"/>
            <a:ext cx="11247120" cy="5486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2400" b="1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🔍 可复制性分析</a:t>
            </a:r>
            <a:endParaRPr lang="en-US" sz="2400" dirty="0"/>
          </a:p>
        </p:txBody>
      </p:sp>
      <p:sp>
        <p:nvSpPr>
          <p:cNvPr id="3" name="Text 1"/>
          <p:cNvSpPr/>
          <p:nvPr/>
        </p:nvSpPr>
        <p:spPr>
          <a:xfrm>
            <a:off x="914400" y="2286000"/>
            <a:ext cx="10332720" cy="2743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企业：通用电气医疗北京</a:t>
            </a:r>
            <a:endParaRPr lang="en-US" sz="1400" dirty="0"/>
          </a:p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行业： · 医疗器械 · 医疗仪器设备制造</a:t>
            </a:r>
            <a:endParaRPr lang="en-US" sz="1400" dirty="0"/>
          </a:p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地点：中国 北京</a:t>
            </a:r>
            <a:endParaRPr lang="en-US" sz="1400" dirty="0"/>
          </a:p>
          <a:p>
            <a:pPr algn="ctr" indent="0" marL="0">
              <a:buNone/>
            </a:pPr>
            <a:endParaRPr lang="en-US" sz="1400" dirty="0"/>
          </a:p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详见 HTML 网页版完整报告</a:t>
            </a:r>
            <a:endParaRPr lang="en-US" sz="1400" dirty="0"/>
          </a:p>
        </p:txBody>
      </p:sp>
      <p:sp>
        <p:nvSpPr>
          <p:cNvPr id="4" name="Text 2"/>
          <p:cNvSpPr/>
          <p:nvPr/>
        </p:nvSpPr>
        <p:spPr>
          <a:xfrm>
            <a:off x="9601200" y="6400800"/>
            <a:ext cx="22860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9999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● 老陈说灯塔</a:t>
            </a:r>
            <a:endParaRPr lang="en-US" sz="900" dirty="0"/>
          </a:p>
        </p:txBody>
      </p:sp>
      <p:sp>
        <p:nvSpPr>
          <p:cNvPr id="5" name="Text 3"/>
          <p:cNvSpPr/>
          <p:nvPr/>
        </p:nvSpPr>
        <p:spPr>
          <a:xfrm>
            <a:off x="274320" y="137160"/>
            <a:ext cx="18288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800" dirty="0">
                <a:solidFill>
                  <a:srgbClr val="55555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PAGE 10 / 12</a:t>
            </a:r>
            <a:endParaRPr lang="en-US" sz="800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1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1371600"/>
            <a:ext cx="11247120" cy="5486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2400" b="1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🏭 行业对标</a:t>
            </a:r>
            <a:endParaRPr lang="en-US" sz="2400" dirty="0"/>
          </a:p>
        </p:txBody>
      </p:sp>
      <p:sp>
        <p:nvSpPr>
          <p:cNvPr id="3" name="Text 1"/>
          <p:cNvSpPr/>
          <p:nvPr/>
        </p:nvSpPr>
        <p:spPr>
          <a:xfrm>
            <a:off x="914400" y="2286000"/>
            <a:ext cx="10332720" cy="2743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国标分类：医疗器械 · 医疗仪器设备制造 ()</a:t>
            </a:r>
            <a:endParaRPr lang="en-US" sz="1400" dirty="0"/>
          </a:p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批次：第12批 · 2024年10月</a:t>
            </a:r>
            <a:endParaRPr lang="en-US" sz="1400" dirty="0"/>
          </a:p>
          <a:p>
            <a:pPr algn="ctr" indent="0" marL="0">
              <a:buNone/>
            </a:pPr>
            <a:endParaRPr lang="en-US" sz="1400" dirty="0"/>
          </a:p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详见 HTML 网页版完整分析</a:t>
            </a:r>
            <a:endParaRPr lang="en-US" sz="1400" dirty="0"/>
          </a:p>
        </p:txBody>
      </p:sp>
      <p:sp>
        <p:nvSpPr>
          <p:cNvPr id="4" name="Text 2"/>
          <p:cNvSpPr/>
          <p:nvPr/>
        </p:nvSpPr>
        <p:spPr>
          <a:xfrm>
            <a:off x="9601200" y="6400800"/>
            <a:ext cx="22860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9999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● 老陈说灯塔</a:t>
            </a:r>
            <a:endParaRPr lang="en-US" sz="900" dirty="0"/>
          </a:p>
        </p:txBody>
      </p:sp>
      <p:sp>
        <p:nvSpPr>
          <p:cNvPr id="5" name="Text 3"/>
          <p:cNvSpPr/>
          <p:nvPr/>
        </p:nvSpPr>
        <p:spPr>
          <a:xfrm>
            <a:off x="274320" y="137160"/>
            <a:ext cx="18288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800" dirty="0">
                <a:solidFill>
                  <a:srgbClr val="55555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PAGE 11 / 12</a:t>
            </a:r>
            <a:endParaRPr lang="en-US" sz="800"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2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1371600"/>
            <a:ext cx="11247120" cy="5486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2400" b="1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💬 互动</a:t>
            </a:r>
            <a:endParaRPr lang="en-US" sz="2400" dirty="0"/>
          </a:p>
        </p:txBody>
      </p:sp>
      <p:sp>
        <p:nvSpPr>
          <p:cNvPr id="3" name="Text 1"/>
          <p:cNvSpPr/>
          <p:nvPr/>
        </p:nvSpPr>
        <p:spPr>
          <a:xfrm>
            <a:off x="914400" y="2286000"/>
            <a:ext cx="10332720" cy="2743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老陈说灯塔</a:t>
            </a:r>
            <a:endParaRPr lang="en-US" sz="1400" dirty="0"/>
          </a:p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每周一个灯塔工厂深度拆解</a:t>
            </a:r>
            <a:endParaRPr lang="en-US" sz="1400" dirty="0"/>
          </a:p>
          <a:p>
            <a:pPr algn="ctr" indent="0" marL="0">
              <a:buNone/>
            </a:pPr>
            <a:endParaRPr lang="en-US" sz="1400" dirty="0"/>
          </a:p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www.dtgc.net</a:t>
            </a:r>
            <a:endParaRPr lang="en-US" sz="1400" dirty="0"/>
          </a:p>
          <a:p>
            <a:pPr algn="ctr" indent="0" marL="0">
              <a:buNone/>
            </a:pPr>
            <a:endParaRPr lang="en-US" sz="1400" dirty="0"/>
          </a:p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回复【名录】获取完整名单</a:t>
            </a:r>
            <a:endParaRPr lang="en-US" sz="1400" dirty="0"/>
          </a:p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回复【分析+企业名】获取案例</a:t>
            </a:r>
            <a:endParaRPr lang="en-US" sz="1400" dirty="0"/>
          </a:p>
        </p:txBody>
      </p:sp>
      <p:sp>
        <p:nvSpPr>
          <p:cNvPr id="4" name="Text 2"/>
          <p:cNvSpPr/>
          <p:nvPr/>
        </p:nvSpPr>
        <p:spPr>
          <a:xfrm>
            <a:off x="9601200" y="6400800"/>
            <a:ext cx="22860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9999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● 老陈说灯塔</a:t>
            </a:r>
            <a:endParaRPr lang="en-US" sz="900" dirty="0"/>
          </a:p>
        </p:txBody>
      </p:sp>
      <p:sp>
        <p:nvSpPr>
          <p:cNvPr id="5" name="Text 3"/>
          <p:cNvSpPr/>
          <p:nvPr/>
        </p:nvSpPr>
        <p:spPr>
          <a:xfrm>
            <a:off x="274320" y="137160"/>
            <a:ext cx="18288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800" dirty="0">
                <a:solidFill>
                  <a:srgbClr val="55555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PAGE 12 / 12</a:t>
            </a:r>
            <a:endParaRPr lang="en-US" sz="800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On-screen Show (16:9)</PresentationFormat>
  <Paragraphs>0</Paragraphs>
  <Slides>12</Slides>
  <Notes>12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5" baseType="lpstr">
      <vt:lpstr>Arial</vt:lpstr>
      <vt:lpstr>Calibri</vt:lpstr>
      <vt:lpstr>Office Theme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  <vt:lpstr>Slide 11</vt:lpstr>
      <vt:lpstr>Slide 12</vt:lpstr>
    </vt:vector>
  </TitlesOfParts>
  <Company>PptxGenJS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PptxGenJS Presentation</dc:title>
  <dc:subject>PptxGenJS Presentation</dc:subject>
  <dc:creator>PptxGenJS</dc:creator>
  <cp:lastModifiedBy>PptxGenJS</cp:lastModifiedBy>
  <cp:revision>1</cp:revision>
  <dcterms:created xsi:type="dcterms:W3CDTF">2026-08-26T09:43:53Z</dcterms:created>
  <dcterms:modified xsi:type="dcterms:W3CDTF">2026-08-26T09:43:53Z</dcterms:modified>
</cp:coreProperties>
</file>