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notesMasterIdLst>
    <p:notesMasterId r:id="rId14"/>
  </p:notesMasterIdLst>
  <p:sldSz cx="12191695" cy="6858000"/>
  <p:notesSz cx="6858000" cy="12191695"/>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notesMaster" Target="notesMasters/notesMaster1.xml"/><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A0E17"/>
        </a:solidFill>
      </p:bgPr>
    </p:bg>
    <p:spTree>
      <p:nvGrpSpPr>
        <p:cNvPr id="1" name=""/>
        <p:cNvGrpSpPr/>
        <p:nvPr/>
      </p:nvGrpSpPr>
      <p:grpSpPr>
        <a:xfrm>
          <a:off x="0" y="0"/>
          <a:ext cx="0" cy="0"/>
          <a:chOff x="0" y="0"/>
          <a:chExt cx="0" cy="0"/>
        </a:xfrm>
      </p:grpSpPr>
      <p:sp>
        <p:nvSpPr>
          <p:cNvPr id="2" name="Text 0"/>
          <p:cNvSpPr/>
          <p:nvPr/>
        </p:nvSpPr>
        <p:spPr>
          <a:xfrm>
            <a:off x="914400" y="1097280"/>
            <a:ext cx="10332720" cy="731520"/>
          </a:xfrm>
          <a:prstGeom prst="rect">
            <a:avLst/>
          </a:prstGeom>
          <a:noFill/>
          <a:ln/>
        </p:spPr>
        <p:txBody>
          <a:bodyPr wrap="square" rtlCol="0" anchor="ctr"/>
          <a:lstStyle/>
          <a:p>
            <a:pPr algn="ctr" indent="0" marL="0">
              <a:buNone/>
            </a:pPr>
            <a:r>
              <a:rPr lang="en-US" sz="3200" b="1" dirty="0">
                <a:solidFill>
                  <a:srgbClr val="FFFFFF"/>
                </a:solidFill>
                <a:latin typeface="Microsoft YaHei" pitchFamily="34" charset="0"/>
                <a:ea typeface="Microsoft YaHei" pitchFamily="34" charset="-122"/>
                <a:cs typeface="Microsoft YaHei" pitchFamily="34" charset="-120"/>
              </a:rPr>
              <a:t>安捷伦科技上海</a:t>
            </a:r>
            <a:endParaRPr lang="en-US" sz="3200" dirty="0"/>
          </a:p>
        </p:txBody>
      </p:sp>
      <p:sp>
        <p:nvSpPr>
          <p:cNvPr id="3" name="Text 1"/>
          <p:cNvSpPr/>
          <p:nvPr/>
        </p:nvSpPr>
        <p:spPr>
          <a:xfrm>
            <a:off x="5029200" y="1828800"/>
            <a:ext cx="2103120" cy="457200"/>
          </a:xfrm>
          <a:prstGeom prst="rect">
            <a:avLst>
              <a:gd name="adj" fmla="val 30000"/>
            </a:avLst>
          </a:prstGeom>
          <a:solidFill>
            <a:srgbClr val="2E7D32"/>
          </a:solidFill>
          <a:ln/>
        </p:spPr>
        <p:txBody>
          <a:bodyPr wrap="square"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19813CN06</a:t>
            </a:r>
            <a:endParaRPr lang="en-US" sz="1400" dirty="0"/>
          </a:p>
        </p:txBody>
      </p:sp>
      <p:sp>
        <p:nvSpPr>
          <p:cNvPr id="4" name="Text 2"/>
          <p:cNvSpPr/>
          <p:nvPr/>
        </p:nvSpPr>
        <p:spPr>
          <a:xfrm>
            <a:off x="5303520" y="2377440"/>
            <a:ext cx="1463040" cy="320040"/>
          </a:xfrm>
          <a:prstGeom prst="rect">
            <a:avLst>
              <a:gd name="adj" fmla="val 28571"/>
            </a:avLst>
          </a:prstGeom>
          <a:solidFill>
            <a:srgbClr val="2E7D32"/>
          </a:solidFill>
          <a:ln/>
        </p:spPr>
        <p:txBody>
          <a:bodyPr wrap="square" rtlCol="0" anchor="ctr"/>
          <a:lstStyle/>
          <a:p>
            <a:pPr algn="ctr" indent="0" marL="0">
              <a:buNone/>
            </a:pPr>
            <a:r>
              <a:rPr lang="en-US" sz="1000" dirty="0">
                <a:solidFill>
                  <a:srgbClr val="FFFFFF"/>
                </a:solidFill>
                <a:latin typeface="Microsoft YaHei" pitchFamily="34" charset="0"/>
                <a:ea typeface="Microsoft YaHei" pitchFamily="34" charset="-122"/>
                <a:cs typeface="Microsoft YaHei" pitchFamily="34" charset="-120"/>
              </a:rPr>
              <a:t>单一工厂灯塔</a:t>
            </a:r>
            <a:endParaRPr lang="en-US" sz="1000" dirty="0"/>
          </a:p>
        </p:txBody>
      </p:sp>
      <p:sp>
        <p:nvSpPr>
          <p:cNvPr id="5" name="Shape 3"/>
          <p:cNvSpPr/>
          <p:nvPr/>
        </p:nvSpPr>
        <p:spPr>
          <a:xfrm>
            <a:off x="1371600" y="2926080"/>
            <a:ext cx="9418320" cy="2286000"/>
          </a:xfrm>
          <a:prstGeom prst="rect">
            <a:avLst>
              <a:gd name="adj" fmla="val 6000"/>
            </a:avLst>
          </a:prstGeom>
          <a:solidFill>
            <a:srgbClr val="1565C0"/>
          </a:solidFill>
          <a:ln/>
        </p:spPr>
      </p:sp>
      <p:sp>
        <p:nvSpPr>
          <p:cNvPr id="6" name="Text 4"/>
          <p:cNvSpPr/>
          <p:nvPr/>
        </p:nvSpPr>
        <p:spPr>
          <a:xfrm>
            <a:off x="1645920" y="3200400"/>
            <a:ext cx="8869680" cy="1645920"/>
          </a:xfrm>
          <a:prstGeom prst="rect">
            <a:avLst/>
          </a:prstGeom>
          <a:noFill/>
          <a:ln/>
        </p:spPr>
        <p:txBody>
          <a:bodyPr wrap="square" rtlCol="0" anchor="ctr"/>
          <a:lstStyle/>
          <a:p>
            <a:pPr algn="ctr" indent="0" marL="0">
              <a:buNone/>
            </a:pPr>
            <a:r>
              <a:rPr lang="en-US" sz="1600" b="1" dirty="0">
                <a:solidFill>
                  <a:srgbClr val="FFFFFF"/>
                </a:solidFill>
                <a:latin typeface="Microsoft YaHei" pitchFamily="34" charset="0"/>
                <a:ea typeface="Microsoft YaHei" pitchFamily="34" charset="-122"/>
                <a:cs typeface="Microsoft YaHei" pitchFamily="34" charset="-120"/>
              </a:rPr>
              <a:t>安捷伦上海部署50项数字化用例，通过AI驱动的定制化设计和智能生产规划，实现生产率提升56%、交付周期缩短31%，客户满意度超96%——精密仪器制造业首个从产品设计到交付全流程贯通的灯塔工厂。</a:t>
            </a:r>
            <a:endParaRPr lang="en-US" sz="1600" dirty="0"/>
          </a:p>
        </p:txBody>
      </p:sp>
      <p:sp>
        <p:nvSpPr>
          <p:cNvPr id="7" name="Text 5"/>
          <p:cNvSpPr/>
          <p:nvPr/>
        </p:nvSpPr>
        <p:spPr>
          <a:xfrm>
            <a:off x="1371600" y="5486400"/>
            <a:ext cx="9418320" cy="457200"/>
          </a:xfrm>
          <a:prstGeom prst="rect">
            <a:avLst/>
          </a:prstGeom>
          <a:noFill/>
          <a:ln/>
        </p:spPr>
        <p:txBody>
          <a:bodyPr wrap="square" rtlCol="0" anchor="ctr"/>
          <a:lstStyle/>
          <a:p>
            <a:pPr algn="ctr" indent="0" marL="0">
              <a:buNone/>
            </a:pPr>
            <a:r>
              <a:rPr lang="en-US" sz="1100" dirty="0">
                <a:solidFill>
                  <a:srgbClr val="AAAAAA"/>
                </a:solidFill>
                <a:latin typeface="Microsoft YaHei" pitchFamily="34" charset="0"/>
                <a:ea typeface="Microsoft YaHei" pitchFamily="34" charset="-122"/>
                <a:cs typeface="Microsoft YaHei" pitchFamily="34" charset="-120"/>
              </a:rPr>
              <a:t>WEF全球灯塔网络 · 第13批 · 2025年01月</a:t>
            </a:r>
            <a:endParaRPr lang="en-US" sz="1100" dirty="0"/>
          </a:p>
        </p:txBody>
      </p:sp>
      <p:sp>
        <p:nvSpPr>
          <p:cNvPr id="8" name="Text 6"/>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9" name="Text 7"/>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 / 12</a:t>
            </a:r>
            <a:endParaRPr lang="en-US" sz="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82880"/>
            <a:ext cx="4572000" cy="457200"/>
          </a:xfrm>
          <a:prstGeom prst="rect">
            <a:avLst/>
          </a:prstGeom>
          <a:noFill/>
          <a:ln/>
        </p:spPr>
        <p:txBody>
          <a:bodyPr wrap="square" rtlCol="0" anchor="ctr"/>
          <a:lstStyle/>
          <a:p>
            <a:pPr indent="0" marL="0">
              <a:buNone/>
            </a:pPr>
            <a:r>
              <a:rPr lang="en-US" sz="2200" b="1" dirty="0">
                <a:solidFill>
                  <a:srgbClr val="1565C0"/>
                </a:solidFill>
                <a:latin typeface="Microsoft YaHei" pitchFamily="34" charset="0"/>
                <a:ea typeface="Microsoft YaHei" pitchFamily="34" charset="-122"/>
                <a:cs typeface="Microsoft YaHei" pitchFamily="34" charset="-120"/>
              </a:rPr>
              <a:t>📋 企业名片</a:t>
            </a:r>
            <a:endParaRPr lang="en-US" sz="2200" dirty="0"/>
          </a:p>
        </p:txBody>
      </p:sp>
      <p:sp>
        <p:nvSpPr>
          <p:cNvPr id="3" name="Shape 1"/>
          <p:cNvSpPr/>
          <p:nvPr/>
        </p:nvSpPr>
        <p:spPr>
          <a:xfrm>
            <a:off x="457200" y="822960"/>
            <a:ext cx="5303520" cy="594360"/>
          </a:xfrm>
          <a:prstGeom prst="rect">
            <a:avLst>
              <a:gd name="adj" fmla="val 12308"/>
            </a:avLst>
          </a:prstGeom>
          <a:solidFill>
            <a:srgbClr val="E8EEFB"/>
          </a:solidFill>
          <a:ln/>
        </p:spPr>
      </p:sp>
      <p:sp>
        <p:nvSpPr>
          <p:cNvPr id="4" name="Text 2"/>
          <p:cNvSpPr/>
          <p:nvPr/>
        </p:nvSpPr>
        <p:spPr>
          <a:xfrm>
            <a:off x="640080" y="841248"/>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企业名称</a:t>
            </a:r>
            <a:endParaRPr lang="en-US" sz="900" dirty="0"/>
          </a:p>
        </p:txBody>
      </p:sp>
      <p:sp>
        <p:nvSpPr>
          <p:cNvPr id="5" name="Text 3"/>
          <p:cNvSpPr/>
          <p:nvPr/>
        </p:nvSpPr>
        <p:spPr>
          <a:xfrm>
            <a:off x="640080" y="1078992"/>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安捷伦科技上海</a:t>
            </a:r>
            <a:endParaRPr lang="en-US" sz="1200" dirty="0"/>
          </a:p>
        </p:txBody>
      </p:sp>
      <p:sp>
        <p:nvSpPr>
          <p:cNvPr id="6" name="Shape 4"/>
          <p:cNvSpPr/>
          <p:nvPr/>
        </p:nvSpPr>
        <p:spPr>
          <a:xfrm>
            <a:off x="457200" y="1481328"/>
            <a:ext cx="5303520" cy="594360"/>
          </a:xfrm>
          <a:prstGeom prst="rect">
            <a:avLst>
              <a:gd name="adj" fmla="val 12308"/>
            </a:avLst>
          </a:prstGeom>
          <a:solidFill>
            <a:srgbClr val="E8EEFB"/>
          </a:solidFill>
          <a:ln/>
        </p:spPr>
      </p:sp>
      <p:sp>
        <p:nvSpPr>
          <p:cNvPr id="7" name="Text 5"/>
          <p:cNvSpPr/>
          <p:nvPr/>
        </p:nvSpPr>
        <p:spPr>
          <a:xfrm>
            <a:off x="640080" y="1499616"/>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灯塔编码</a:t>
            </a:r>
            <a:endParaRPr lang="en-US" sz="900" dirty="0"/>
          </a:p>
        </p:txBody>
      </p:sp>
      <p:sp>
        <p:nvSpPr>
          <p:cNvPr id="8" name="Text 6"/>
          <p:cNvSpPr/>
          <p:nvPr/>
        </p:nvSpPr>
        <p:spPr>
          <a:xfrm>
            <a:off x="640080" y="1737360"/>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19813CN06</a:t>
            </a:r>
            <a:endParaRPr lang="en-US" sz="1200" dirty="0"/>
          </a:p>
        </p:txBody>
      </p:sp>
      <p:sp>
        <p:nvSpPr>
          <p:cNvPr id="9" name="Shape 7"/>
          <p:cNvSpPr/>
          <p:nvPr/>
        </p:nvSpPr>
        <p:spPr>
          <a:xfrm>
            <a:off x="457200" y="2139696"/>
            <a:ext cx="5303520" cy="594360"/>
          </a:xfrm>
          <a:prstGeom prst="rect">
            <a:avLst>
              <a:gd name="adj" fmla="val 12308"/>
            </a:avLst>
          </a:prstGeom>
          <a:solidFill>
            <a:srgbClr val="E8EEFB"/>
          </a:solidFill>
          <a:ln/>
        </p:spPr>
      </p:sp>
      <p:sp>
        <p:nvSpPr>
          <p:cNvPr id="10" name="Text 8"/>
          <p:cNvSpPr/>
          <p:nvPr/>
        </p:nvSpPr>
        <p:spPr>
          <a:xfrm>
            <a:off x="640080" y="2157984"/>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所在地</a:t>
            </a:r>
            <a:endParaRPr lang="en-US" sz="900" dirty="0"/>
          </a:p>
        </p:txBody>
      </p:sp>
      <p:sp>
        <p:nvSpPr>
          <p:cNvPr id="11" name="Text 9"/>
          <p:cNvSpPr/>
          <p:nvPr/>
        </p:nvSpPr>
        <p:spPr>
          <a:xfrm>
            <a:off x="640080" y="2395728"/>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中国 · 中国 · 上海</a:t>
            </a:r>
            <a:endParaRPr lang="en-US" sz="1200" dirty="0"/>
          </a:p>
        </p:txBody>
      </p:sp>
      <p:sp>
        <p:nvSpPr>
          <p:cNvPr id="12" name="Shape 10"/>
          <p:cNvSpPr/>
          <p:nvPr/>
        </p:nvSpPr>
        <p:spPr>
          <a:xfrm>
            <a:off x="457200" y="2798064"/>
            <a:ext cx="5303520" cy="594360"/>
          </a:xfrm>
          <a:prstGeom prst="rect">
            <a:avLst>
              <a:gd name="adj" fmla="val 12308"/>
            </a:avLst>
          </a:prstGeom>
          <a:solidFill>
            <a:srgbClr val="E8EEFB"/>
          </a:solidFill>
          <a:ln/>
        </p:spPr>
      </p:sp>
      <p:sp>
        <p:nvSpPr>
          <p:cNvPr id="13" name="Text 11"/>
          <p:cNvSpPr/>
          <p:nvPr/>
        </p:nvSpPr>
        <p:spPr>
          <a:xfrm>
            <a:off x="640080" y="2816352"/>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类型</a:t>
            </a:r>
            <a:endParaRPr lang="en-US" sz="900" dirty="0"/>
          </a:p>
        </p:txBody>
      </p:sp>
      <p:sp>
        <p:nvSpPr>
          <p:cNvPr id="14" name="Text 12"/>
          <p:cNvSpPr/>
          <p:nvPr/>
        </p:nvSpPr>
        <p:spPr>
          <a:xfrm>
            <a:off x="640080" y="3054096"/>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单一工厂灯塔</a:t>
            </a:r>
            <a:endParaRPr lang="en-US" sz="1200" dirty="0"/>
          </a:p>
        </p:txBody>
      </p:sp>
      <p:sp>
        <p:nvSpPr>
          <p:cNvPr id="15" name="Shape 13"/>
          <p:cNvSpPr/>
          <p:nvPr/>
        </p:nvSpPr>
        <p:spPr>
          <a:xfrm>
            <a:off x="457200" y="3456432"/>
            <a:ext cx="5303520" cy="594360"/>
          </a:xfrm>
          <a:prstGeom prst="rect">
            <a:avLst>
              <a:gd name="adj" fmla="val 12308"/>
            </a:avLst>
          </a:prstGeom>
          <a:solidFill>
            <a:srgbClr val="E8EEFB"/>
          </a:solidFill>
          <a:ln/>
        </p:spPr>
      </p:sp>
      <p:sp>
        <p:nvSpPr>
          <p:cNvPr id="16" name="Text 14"/>
          <p:cNvSpPr/>
          <p:nvPr/>
        </p:nvSpPr>
        <p:spPr>
          <a:xfrm>
            <a:off x="640080" y="3474720"/>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行业</a:t>
            </a:r>
            <a:endParaRPr lang="en-US" sz="900" dirty="0"/>
          </a:p>
        </p:txBody>
      </p:sp>
      <p:sp>
        <p:nvSpPr>
          <p:cNvPr id="17" name="Text 15"/>
          <p:cNvSpPr/>
          <p:nvPr/>
        </p:nvSpPr>
        <p:spPr>
          <a:xfrm>
            <a:off x="640080" y="3712464"/>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 · 精密仪器 (GBT )</a:t>
            </a:r>
            <a:endParaRPr lang="en-US" sz="1200" dirty="0"/>
          </a:p>
        </p:txBody>
      </p:sp>
      <p:sp>
        <p:nvSpPr>
          <p:cNvPr id="18" name="Shape 16"/>
          <p:cNvSpPr/>
          <p:nvPr/>
        </p:nvSpPr>
        <p:spPr>
          <a:xfrm>
            <a:off x="457200" y="4114800"/>
            <a:ext cx="5303520" cy="594360"/>
          </a:xfrm>
          <a:prstGeom prst="rect">
            <a:avLst>
              <a:gd name="adj" fmla="val 12308"/>
            </a:avLst>
          </a:prstGeom>
          <a:solidFill>
            <a:srgbClr val="E8EEFB"/>
          </a:solidFill>
          <a:ln/>
        </p:spPr>
      </p:sp>
      <p:sp>
        <p:nvSpPr>
          <p:cNvPr id="19" name="Text 17"/>
          <p:cNvSpPr/>
          <p:nvPr/>
        </p:nvSpPr>
        <p:spPr>
          <a:xfrm>
            <a:off x="640080" y="4133088"/>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批次/发布日期</a:t>
            </a:r>
            <a:endParaRPr lang="en-US" sz="900" dirty="0"/>
          </a:p>
        </p:txBody>
      </p:sp>
      <p:sp>
        <p:nvSpPr>
          <p:cNvPr id="20" name="Text 18"/>
          <p:cNvSpPr/>
          <p:nvPr/>
        </p:nvSpPr>
        <p:spPr>
          <a:xfrm>
            <a:off x="640080" y="4370832"/>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第13批 · 2025年01月</a:t>
            </a:r>
            <a:endParaRPr lang="en-US" sz="1200" dirty="0"/>
          </a:p>
        </p:txBody>
      </p:sp>
      <p:sp>
        <p:nvSpPr>
          <p:cNvPr id="21" name="Text 19"/>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22" name="Text 20"/>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2 / 12</a:t>
            </a:r>
            <a:endParaRPr lang="en-US" sz="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①</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① AI支持设计高度定制化基因回路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痛点：气相色谱仪的基因回路设计高度依赖工程师经验，每台仪器需数百个微流控通道的定制化组合，人工设计周期长、出错率高。</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方案：开发AI辅助设计平台，利用深度学习分析历史设计数据和客户需求，自动生成最优的基因回路配置方案。</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数据资产化：将历年数万份定制化设计图纸和客户规格需求数字化，建立索引化的设计知识库。 Step 2 — AI模型训练：基于历史数据训练深度学习模型，使AI能理解"客户需求</a:t>
            </a:r>
            <a:endParaRPr lang="en-US" sz="1100" dirty="0"/>
          </a:p>
        </p:txBody>
      </p:sp>
      <p:sp>
        <p:nvSpPr>
          <p:cNvPr id="11" name="Text 9"/>
          <p:cNvSpPr/>
          <p:nvPr/>
        </p:nvSpPr>
        <p:spPr>
          <a:xfrm>
            <a:off x="548640" y="260604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回路配置"的映射关系。 Step 3 — 智能推荐引擎：开发面向工程师的智能推荐界面，输入客户规格参数后，AI自动推荐3-5个最优设计方案供工程师选择微调。 Step 4 — 闭环优化：将最终采纳方案和生产实测数据回流到训练集，持续提升模型准确率。</a:t>
            </a:r>
            <a:endParaRPr lang="en-US" sz="1100" dirty="0"/>
          </a:p>
        </p:txBody>
      </p:sp>
      <p:sp>
        <p:nvSpPr>
          <p:cNvPr id="12" name="Text 10"/>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3" name="Text 11"/>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05.01.01 · 05.03.02</a:t>
            </a:r>
            <a:endParaRPr lang="en-US" sz="1000" dirty="0"/>
          </a:p>
        </p:txBody>
      </p:sp>
      <p:sp>
        <p:nvSpPr>
          <p:cNvPr id="14" name="Text 1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5" name="Text 1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3 / 12</a:t>
            </a:r>
            <a:endParaRPr lang="en-US" sz="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②</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② AI驱动的按订单生产规划智能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痛点：4000+种仪器型号、多品类小批量的按订单生产模式下，传统的人工排产无法兼顾交期和产能利用率，频繁出现紧急插单和生产等待。</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方案：部署AI智能排产系统，实时分析订单优先级、物料库存、设备状态和工艺约束，自动生成最优生产序列。</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全要素数字化：将BOM清单、工艺路线、设备产能、人员班次、物料库存等全部数字化，构建生产数字孪生底座。 Step 2 — 约束建模：建立混合整数规划模型，编码4000+产品族的生产约束（如校准设备独占、环境洁净度要求等）。 Step 3 — AI排产引擎：基于强化学习的排产算法，在满足所有工艺约束的前提下，以最短交付周期为目标生成滚动生产计划。 Step 4 — 动态重调度：当紧急订单或设备故障发生时，系统在分钟级完成全局重调度，同步调整物料配送和人员安排。</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05.06.01 · 03.03.03</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4 / 12</a:t>
            </a:r>
            <a:endParaRPr lang="en-US" sz="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③</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③ 生成式AI虚拟工程专家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痛点：精密仪器调试和故障诊断依赖资深工程师的经验积累，但关键技术知识分散在个人头脑中，新人培养周期长达2-3年，知识传承效率低。</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方案：基于大语言模型构建虚拟工程专家系统，将数十年工程文档、维修记录、调试手册训练为可对话交互的AI知识助手。</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知识沉淀：系统收集并数字化整理数十年来积累的工程文档、故障案例库、调试手册、技术规范等非结构化知识。 Step 2 — RAG知识增强：基于检索增强生成架构，将工程知识库向量化存储，当工程师提问时实时检索最相关的技术文档片段作为AI回答的依据。 Step 3 — 多模态交互：支持文本、图片、PDF等多种输入方式，工程师可拍照上传仪器面板显示，AI直接分析诊断。 Step 4 — 持续学习：工程师对AI回答的反馈（有用/修正）持续优化知识库和检索策略，使系统越用越"懂行"。</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05.02.01 · 05.03.01</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5 / 12</a:t>
            </a:r>
            <a:endParaRPr lang="en-US" sz="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④</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④ 数字质量管理平台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痛点：气相色谱仪涉及数万零部件和数百道精密装配工序，传统Quality管控依赖纸质记录和人工抽检，难以实现全流程追溯和实时预警。</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方案：搭建端到端数字质量管理平台，从供应商来料、生产过程到最终检验全面数字化，实现质量数据全程可追溯。</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质量数据采集：在关键工序部署IoT传感器和视觉检测设备，自动采集装配精度、泄漏率、响应时间等关键质量参数。 Step 2 — 统一数据平台：将来自不同设备的质量数据汇聚到统一的数据中台，建立从物料批次到成品序列号的全链条追溯链路。 Step 3 — SPC实时监控：部署统计过程控制模型，对关键质量特性进行实时监控，当参数偏离受控区间时自动报警并触发根因分析。 Step 4 — AI预测性质量：基于历史质量数据训练机器学习模型，在上游工序即可预测下游质量风险，提前干预而非事后补救。</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03.02.01 · 05.04.02</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6 / 12</a:t>
            </a:r>
            <a:endParaRPr lang="en-US" sz="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⑤ AI赋能供应链优化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痛点：4000+种产品对应数万种物料的供应管理，传统基于安全库存和经验法则的采购策略导致库存积压与缺料风险并存。</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方案：部署AI驱动的智能供应链系统，动态预测物料需求、优化采购策略，实现供应链的精准匹配和库存优化。</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需求感知：将ERP中的销售订单、生产计划和历史消耗数据接入AI预测模型，生成滚动物料需求预测。 Step 2 — 供应商数字化协同：搭建供应商协同平台，核心供应商可实时查看预测需求和库存水位，自主调整备货和生产节奏。 Step 3 — 智能补货：基于需求预测和供应提前期的概率分布，AI动态计算最优订货点和订货量，平衡库存持有成本和缺料风险。 Step 4 — 供应链风险预警：接入外部数据（天气、地缘政治、物流时效等），对潜在的供应中断风险进行提前预警和替代方案推荐。</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04.02.01 · 04.03.02</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7 / 12</a:t>
            </a:r>
            <a:endParaRPr lang="en-US"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82880"/>
            <a:ext cx="4572000" cy="457200"/>
          </a:xfrm>
          <a:prstGeom prst="rect">
            <a:avLst/>
          </a:prstGeom>
          <a:noFill/>
          <a:ln/>
        </p:spPr>
        <p:txBody>
          <a:bodyPr wrap="square" rtlCol="0" anchor="ctr"/>
          <a:lstStyle/>
          <a:p>
            <a:pPr indent="0" marL="0">
              <a:buNone/>
            </a:pPr>
            <a:r>
              <a:rPr lang="en-US" sz="2200" b="1" dirty="0">
                <a:solidFill>
                  <a:srgbClr val="1565C0"/>
                </a:solidFill>
                <a:latin typeface="Microsoft YaHei" pitchFamily="34" charset="0"/>
                <a:ea typeface="Microsoft YaHei" pitchFamily="34" charset="-122"/>
                <a:cs typeface="Microsoft YaHei" pitchFamily="34" charset="-120"/>
              </a:rPr>
              <a:t>📊 绩效总览</a:t>
            </a:r>
            <a:endParaRPr lang="en-US" sz="2200" dirty="0"/>
          </a:p>
        </p:txBody>
      </p:sp>
      <p:graphicFrame>
        <p:nvGraphicFramePr>
          <p:cNvPr id="9" name="Table 0"/>
          <p:cNvGraphicFramePr>
            <a:graphicFrameLocks noGrp="1"/>
          </p:cNvGraphicFramePr>
          <p:nvPr>
            <p:extLst>
              <p:ext uri="{D42A27DB-BD31-4B8C-83A1-F6EECF244321}">
                <p14:modId xmlns:p14="http://schemas.microsoft.com/office/powerpoint/2010/main" val="1579011935"/>
              </p:ext>
            </p:extLst>
          </p:nvPr>
        </p:nvGraphicFramePr>
        <p:xfrm>
          <a:off x="457200" y="914400"/>
          <a:ext cx="11247120" cy="914400"/>
        </p:xfrm>
        <a:graphic>
          <a:graphicData uri="http://schemas.openxmlformats.org/drawingml/2006/table">
            <a:tbl>
              <a:tblPr/>
              <a:tblGrid>
                <a:gridCol w="3657600"/>
                <a:gridCol w="2286000"/>
                <a:gridCol w="5303520"/>
              </a:tblGrid>
              <a:tr h="502920">
                <a:tc>
                  <a:txBody>
                    <a:bodyPr/>
                    <a:lstStyle/>
                    <a:p>
                      <a:pPr indent="0" marL="0">
                        <a:buNone/>
                      </a:pPr>
                      <a:r>
                        <a:rPr lang="en-US" sz="1100" b="1" dirty="0">
                          <a:solidFill>
                            <a:srgbClr val="FFFFFF"/>
                          </a:solidFill>
                          <a:latin typeface="Microsoft YaHei" pitchFamily="34" charset="0"/>
                          <a:ea typeface="Microsoft YaHei" pitchFamily="34" charset="-122"/>
                          <a:cs typeface="Microsoft YaHei" pitchFamily="34" charset="-120"/>
                        </a:rPr>
                        <a:t>指标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c>
                  <a:txBody>
                    <a:bodyPr/>
                    <a:lstStyle/>
                    <a:p>
                      <a:pPr algn="ctr" indent="0" marL="0">
                        <a:buNone/>
                      </a:pPr>
                      <a:r>
                        <a:rPr lang="en-US" sz="1100" b="1" dirty="0">
                          <a:solidFill>
                            <a:srgbClr val="FFFFFF"/>
                          </a:solidFill>
                          <a:latin typeface="Arial" pitchFamily="34" charset="0"/>
                          <a:ea typeface="Arial" pitchFamily="34" charset="-122"/>
                          <a:cs typeface="Arial" pitchFamily="34" charset="-120"/>
                        </a:rPr>
                        <a:t>改善</a:t>
                      </a:r>
                      <a:endParaRPr lang="en-US" sz="11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c>
                  <a:txBody>
                    <a:bodyPr/>
                    <a:lstStyle/>
                    <a:p>
                      <a:pPr indent="0" marL="0">
                        <a:buNone/>
                      </a:pPr>
                      <a:r>
                        <a:rPr lang="en-US" sz="1100" b="1" dirty="0">
                          <a:solidFill>
                            <a:srgbClr val="FFFFFF"/>
                          </a:solidFill>
                          <a:latin typeface="Microsoft YaHei" pitchFamily="34" charset="0"/>
                          <a:ea typeface="Microsoft YaHei" pitchFamily="34" charset="-122"/>
                          <a:cs typeface="Microsoft YaHei" pitchFamily="34" charset="-120"/>
                        </a:rPr>
                        <a:t>技术手段</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定制化订单设计周期</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↓75%</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AI辅助设计平台使4000+种产品族的定制方案从"查图纸+经</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订单到发货周期</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↓31%</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AI排产引擎实现多品类小批量的全局最优调度，动态响应紧急插单</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工程效率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↑56%</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GenAI虚拟工程专家赋能一线工程师，90%以上常规问题自主</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客户交付满意度</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96%+</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端到端数字质量管理平台实现全流程可追溯，产品质量一致性大幅提</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库存水平</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↓35%</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AI需求预测和智能补货使数万种物料从"经验备货"转向"需求驱</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bl>
          </a:graphicData>
        </a:graphic>
      </p:graphicFrame>
      <p:sp>
        <p:nvSpPr>
          <p:cNvPr id="4" name="Text 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8 / 12</a:t>
            </a:r>
            <a:endParaRPr lang="en-US" sz="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技术全景</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已覆盖关键领域 · AI/数字孪生/IIoT/绿色可持续</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核心绩效：定制化订单设计周期 ↓75% · 订单到发货周期 ↓31% · 工程效率 ↑56% · 客户交付满意度 96%+ · 库存水平 ↓35%</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9 / 12</a:t>
            </a:r>
            <a:endParaRPr lang="en-US" sz="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可复制性分析</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企业：安捷伦科技上海</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行业： · 精密仪器</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地点：中国 中国 · 上海</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详见 HTML 网页版完整报告</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10 / 12</a:t>
            </a:r>
            <a:endParaRPr lang="en-US" sz="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行业对标</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国标分类：精密仪器 ()</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批次：第13批 · 2025年01月</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详见 HTML 网页版完整分析</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11 / 12</a:t>
            </a:r>
            <a:endParaRPr lang="en-US" sz="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互动</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老陈说灯塔</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每周一个灯塔工厂深度拆解</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www.dtgc.net</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回复【名录】获取完整名单</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回复【分析+企业名】获取案例</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12 / 12</a:t>
            </a:r>
            <a:endParaRPr lang="en-US" sz="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2026-07-31T01:01:43Z</dcterms:created>
  <dcterms:modified xsi:type="dcterms:W3CDTF">2026-07-31T01:01:43Z</dcterms:modified>
</cp:coreProperties>
</file>