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notesMasterIdLst>
    <p:notesMasterId r:id="rId14"/>
  </p:notesMasterIdLst>
  <p:sldSz cx="12191695" cy="6858000"/>
  <p:notesSz cx="6858000" cy="1219169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0E17"/>
        </a:solidFill>
      </p:bgPr>
    </p:bg>
    <p:spTree>
      <p:nvGrpSpPr>
        <p:cNvPr id="1" name=""/>
        <p:cNvGrpSpPr/>
        <p:nvPr/>
      </p:nvGrpSpPr>
      <p:grpSpPr>
        <a:xfrm>
          <a:off x="0" y="0"/>
          <a:ext cx="0" cy="0"/>
          <a:chOff x="0" y="0"/>
          <a:chExt cx="0" cy="0"/>
        </a:xfrm>
      </p:grpSpPr>
      <p:sp>
        <p:nvSpPr>
          <p:cNvPr id="2" name="Text 0"/>
          <p:cNvSpPr/>
          <p:nvPr/>
        </p:nvSpPr>
        <p:spPr>
          <a:xfrm>
            <a:off x="914400" y="1097280"/>
            <a:ext cx="10332720" cy="731520"/>
          </a:xfrm>
          <a:prstGeom prst="rect">
            <a:avLst/>
          </a:prstGeom>
          <a:noFill/>
          <a:ln/>
        </p:spPr>
        <p:txBody>
          <a:bodyPr wrap="square" rtlCol="0" anchor="ctr"/>
          <a:lstStyle/>
          <a:p>
            <a:pPr algn="ctr" indent="0" marL="0">
              <a:buNone/>
            </a:pPr>
            <a:r>
              <a:rPr lang="en-US" sz="3200" b="1" dirty="0">
                <a:solidFill>
                  <a:srgbClr val="FFFFFF"/>
                </a:solidFill>
                <a:latin typeface="Microsoft YaHei" pitchFamily="34" charset="0"/>
                <a:ea typeface="Microsoft YaHei" pitchFamily="34" charset="-122"/>
                <a:cs typeface="Microsoft YaHei" pitchFamily="34" charset="-120"/>
              </a:rPr>
              <a:t>法雷奥深圳</a:t>
            </a:r>
            <a:endParaRPr lang="en-US" sz="3200" dirty="0"/>
          </a:p>
        </p:txBody>
      </p:sp>
      <p:sp>
        <p:nvSpPr>
          <p:cNvPr id="3" name="Text 1"/>
          <p:cNvSpPr/>
          <p:nvPr/>
        </p:nvSpPr>
        <p:spPr>
          <a:xfrm>
            <a:off x="5029200" y="1828800"/>
            <a:ext cx="2103120" cy="457200"/>
          </a:xfrm>
          <a:prstGeom prst="rect">
            <a:avLst>
              <a:gd name="adj" fmla="val 30000"/>
            </a:avLst>
          </a:prstGeom>
          <a:solidFill>
            <a:srgbClr val="2E7D32"/>
          </a:solidFill>
          <a:ln/>
        </p:spPr>
        <p:txBody>
          <a:bodyPr wrap="square"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20613CN14</a:t>
            </a:r>
            <a:endParaRPr lang="en-US" sz="1400" dirty="0"/>
          </a:p>
        </p:txBody>
      </p:sp>
      <p:sp>
        <p:nvSpPr>
          <p:cNvPr id="4" name="Text 2"/>
          <p:cNvSpPr/>
          <p:nvPr/>
        </p:nvSpPr>
        <p:spPr>
          <a:xfrm>
            <a:off x="5303520" y="2377440"/>
            <a:ext cx="1463040" cy="320040"/>
          </a:xfrm>
          <a:prstGeom prst="rect">
            <a:avLst>
              <a:gd name="adj" fmla="val 28571"/>
            </a:avLst>
          </a:prstGeom>
          <a:solidFill>
            <a:srgbClr val="2E7D32"/>
          </a:solidFill>
          <a:ln/>
        </p:spPr>
        <p:txBody>
          <a:bodyPr wrap="square" rtlCol="0" anchor="ctr"/>
          <a:lstStyle/>
          <a:p>
            <a:pPr algn="ctr" indent="0" marL="0">
              <a:buNone/>
            </a:pPr>
            <a:r>
              <a:rPr lang="en-US" sz="1000" dirty="0">
                <a:solidFill>
                  <a:srgbClr val="FFFFFF"/>
                </a:solidFill>
                <a:latin typeface="Microsoft YaHei" pitchFamily="34" charset="0"/>
                <a:ea typeface="Microsoft YaHei" pitchFamily="34" charset="-122"/>
                <a:cs typeface="Microsoft YaHei" pitchFamily="34" charset="-120"/>
              </a:rPr>
              <a:t>单一</a:t>
            </a:r>
            <a:endParaRPr lang="en-US" sz="1000" dirty="0"/>
          </a:p>
        </p:txBody>
      </p:sp>
      <p:sp>
        <p:nvSpPr>
          <p:cNvPr id="5" name="Shape 3"/>
          <p:cNvSpPr/>
          <p:nvPr/>
        </p:nvSpPr>
        <p:spPr>
          <a:xfrm>
            <a:off x="1371600" y="2926080"/>
            <a:ext cx="9418320" cy="2286000"/>
          </a:xfrm>
          <a:prstGeom prst="rect">
            <a:avLst>
              <a:gd name="adj" fmla="val 6000"/>
            </a:avLst>
          </a:prstGeom>
          <a:solidFill>
            <a:srgbClr val="1565C0"/>
          </a:solidFill>
          <a:ln/>
        </p:spPr>
      </p:sp>
      <p:sp>
        <p:nvSpPr>
          <p:cNvPr id="6" name="Text 4"/>
          <p:cNvSpPr/>
          <p:nvPr/>
        </p:nvSpPr>
        <p:spPr>
          <a:xfrm>
            <a:off x="1645920" y="3200400"/>
            <a:ext cx="8869680" cy="1645920"/>
          </a:xfrm>
          <a:prstGeom prst="rect">
            <a:avLst/>
          </a:prstGeom>
          <a:noFill/>
          <a:ln/>
        </p:spPr>
        <p:txBody>
          <a:bodyPr wrap="square" rtlCol="0" anchor="ctr"/>
          <a:lstStyle/>
          <a:p>
            <a:pPr algn="ctr" indent="0" marL="0">
              <a:buNone/>
            </a:pPr>
            <a:r>
              <a:rPr lang="en-US" sz="1600" b="1" dirty="0">
                <a:solidFill>
                  <a:srgbClr val="FFFFFF"/>
                </a:solidFill>
                <a:latin typeface="Microsoft YaHei" pitchFamily="34" charset="0"/>
                <a:ea typeface="Microsoft YaHei" pitchFamily="34" charset="-122"/>
                <a:cs typeface="Microsoft YaHei" pitchFamily="34" charset="-120"/>
              </a:rPr>
              <a:t>法雷奥深圳实施42项4IR用例——AI质量自控熄灯车间+GenAI故障诊断+AOXI闭环检测——实现缺陷率↓86.2%、市场不良↓93%、交付↓52.6%，并打造了法雷奥集团全球第一家灯塔工厂和深圳宝安区第一家灯塔工厂。</a:t>
            </a:r>
            <a:endParaRPr lang="en-US" sz="1600" dirty="0"/>
          </a:p>
        </p:txBody>
      </p:sp>
      <p:sp>
        <p:nvSpPr>
          <p:cNvPr id="7" name="Text 5"/>
          <p:cNvSpPr/>
          <p:nvPr/>
        </p:nvSpPr>
        <p:spPr>
          <a:xfrm>
            <a:off x="1371600" y="5486400"/>
            <a:ext cx="9418320" cy="457200"/>
          </a:xfrm>
          <a:prstGeom prst="rect">
            <a:avLst/>
          </a:prstGeom>
          <a:noFill/>
          <a:ln/>
        </p:spPr>
        <p:txBody>
          <a:bodyPr wrap="square" rtlCol="0" anchor="ctr"/>
          <a:lstStyle/>
          <a:p>
            <a:pPr algn="ctr" indent="0" marL="0">
              <a:buNone/>
            </a:pPr>
            <a:r>
              <a:rPr lang="en-US" sz="1100" dirty="0">
                <a:solidFill>
                  <a:srgbClr val="AAAAAA"/>
                </a:solidFill>
                <a:latin typeface="Microsoft YaHei" pitchFamily="34" charset="0"/>
                <a:ea typeface="Microsoft YaHei" pitchFamily="34" charset="-122"/>
                <a:cs typeface="Microsoft YaHei" pitchFamily="34" charset="-120"/>
              </a:rPr>
              <a:t>WEF全球灯塔网络 · 第13批 · </a:t>
            </a:r>
            <a:endParaRPr lang="en-US" sz="1100" dirty="0"/>
          </a:p>
        </p:txBody>
      </p:sp>
      <p:sp>
        <p:nvSpPr>
          <p:cNvPr id="8" name="Text 6"/>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9" name="Text 7"/>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 / 12</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企业名片</a:t>
            </a:r>
            <a:endParaRPr lang="en-US" sz="2200" dirty="0"/>
          </a:p>
        </p:txBody>
      </p:sp>
      <p:sp>
        <p:nvSpPr>
          <p:cNvPr id="3" name="Shape 1"/>
          <p:cNvSpPr/>
          <p:nvPr/>
        </p:nvSpPr>
        <p:spPr>
          <a:xfrm>
            <a:off x="457200" y="822960"/>
            <a:ext cx="5303520" cy="594360"/>
          </a:xfrm>
          <a:prstGeom prst="rect">
            <a:avLst>
              <a:gd name="adj" fmla="val 12308"/>
            </a:avLst>
          </a:prstGeom>
          <a:solidFill>
            <a:srgbClr val="E8EEFB"/>
          </a:solidFill>
          <a:ln/>
        </p:spPr>
      </p:sp>
      <p:sp>
        <p:nvSpPr>
          <p:cNvPr id="4" name="Text 2"/>
          <p:cNvSpPr/>
          <p:nvPr/>
        </p:nvSpPr>
        <p:spPr>
          <a:xfrm>
            <a:off x="640080" y="84124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企业名称</a:t>
            </a:r>
            <a:endParaRPr lang="en-US" sz="900" dirty="0"/>
          </a:p>
        </p:txBody>
      </p:sp>
      <p:sp>
        <p:nvSpPr>
          <p:cNvPr id="5" name="Text 3"/>
          <p:cNvSpPr/>
          <p:nvPr/>
        </p:nvSpPr>
        <p:spPr>
          <a:xfrm>
            <a:off x="640080" y="107899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法雷奥深圳</a:t>
            </a:r>
            <a:endParaRPr lang="en-US" sz="1200" dirty="0"/>
          </a:p>
        </p:txBody>
      </p:sp>
      <p:sp>
        <p:nvSpPr>
          <p:cNvPr id="6" name="Shape 4"/>
          <p:cNvSpPr/>
          <p:nvPr/>
        </p:nvSpPr>
        <p:spPr>
          <a:xfrm>
            <a:off x="457200" y="1481328"/>
            <a:ext cx="5303520" cy="594360"/>
          </a:xfrm>
          <a:prstGeom prst="rect">
            <a:avLst>
              <a:gd name="adj" fmla="val 12308"/>
            </a:avLst>
          </a:prstGeom>
          <a:solidFill>
            <a:srgbClr val="E8EEFB"/>
          </a:solidFill>
          <a:ln/>
        </p:spPr>
      </p:sp>
      <p:sp>
        <p:nvSpPr>
          <p:cNvPr id="7" name="Text 5"/>
          <p:cNvSpPr/>
          <p:nvPr/>
        </p:nvSpPr>
        <p:spPr>
          <a:xfrm>
            <a:off x="640080" y="1499616"/>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灯塔编码</a:t>
            </a:r>
            <a:endParaRPr lang="en-US" sz="900" dirty="0"/>
          </a:p>
        </p:txBody>
      </p:sp>
      <p:sp>
        <p:nvSpPr>
          <p:cNvPr id="8" name="Text 6"/>
          <p:cNvSpPr/>
          <p:nvPr/>
        </p:nvSpPr>
        <p:spPr>
          <a:xfrm>
            <a:off x="640080" y="1737360"/>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20613CN14</a:t>
            </a:r>
            <a:endParaRPr lang="en-US" sz="1200" dirty="0"/>
          </a:p>
        </p:txBody>
      </p:sp>
      <p:sp>
        <p:nvSpPr>
          <p:cNvPr id="9" name="Shape 7"/>
          <p:cNvSpPr/>
          <p:nvPr/>
        </p:nvSpPr>
        <p:spPr>
          <a:xfrm>
            <a:off x="457200" y="2139696"/>
            <a:ext cx="5303520" cy="594360"/>
          </a:xfrm>
          <a:prstGeom prst="rect">
            <a:avLst>
              <a:gd name="adj" fmla="val 12308"/>
            </a:avLst>
          </a:prstGeom>
          <a:solidFill>
            <a:srgbClr val="E8EEFB"/>
          </a:solidFill>
          <a:ln/>
        </p:spPr>
      </p:sp>
      <p:sp>
        <p:nvSpPr>
          <p:cNvPr id="10" name="Text 8"/>
          <p:cNvSpPr/>
          <p:nvPr/>
        </p:nvSpPr>
        <p:spPr>
          <a:xfrm>
            <a:off x="640080" y="2157984"/>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所在地</a:t>
            </a:r>
            <a:endParaRPr lang="en-US" sz="900" dirty="0"/>
          </a:p>
        </p:txBody>
      </p:sp>
      <p:sp>
        <p:nvSpPr>
          <p:cNvPr id="11" name="Text 9"/>
          <p:cNvSpPr/>
          <p:nvPr/>
        </p:nvSpPr>
        <p:spPr>
          <a:xfrm>
            <a:off x="640080" y="2395728"/>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中国 · 中国 · 深圳</a:t>
            </a:r>
            <a:endParaRPr lang="en-US" sz="1200" dirty="0"/>
          </a:p>
        </p:txBody>
      </p:sp>
      <p:sp>
        <p:nvSpPr>
          <p:cNvPr id="12" name="Shape 10"/>
          <p:cNvSpPr/>
          <p:nvPr/>
        </p:nvSpPr>
        <p:spPr>
          <a:xfrm>
            <a:off x="457200" y="2798064"/>
            <a:ext cx="5303520" cy="594360"/>
          </a:xfrm>
          <a:prstGeom prst="rect">
            <a:avLst>
              <a:gd name="adj" fmla="val 12308"/>
            </a:avLst>
          </a:prstGeom>
          <a:solidFill>
            <a:srgbClr val="E8EEFB"/>
          </a:solidFill>
          <a:ln/>
        </p:spPr>
      </p:sp>
      <p:sp>
        <p:nvSpPr>
          <p:cNvPr id="13" name="Text 11"/>
          <p:cNvSpPr/>
          <p:nvPr/>
        </p:nvSpPr>
        <p:spPr>
          <a:xfrm>
            <a:off x="640080" y="2816352"/>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类型</a:t>
            </a:r>
            <a:endParaRPr lang="en-US" sz="900" dirty="0"/>
          </a:p>
        </p:txBody>
      </p:sp>
      <p:sp>
        <p:nvSpPr>
          <p:cNvPr id="14" name="Text 12"/>
          <p:cNvSpPr/>
          <p:nvPr/>
        </p:nvSpPr>
        <p:spPr>
          <a:xfrm>
            <a:off x="640080" y="3054096"/>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单一</a:t>
            </a:r>
            <a:endParaRPr lang="en-US" sz="1200" dirty="0"/>
          </a:p>
        </p:txBody>
      </p:sp>
      <p:sp>
        <p:nvSpPr>
          <p:cNvPr id="15" name="Shape 13"/>
          <p:cNvSpPr/>
          <p:nvPr/>
        </p:nvSpPr>
        <p:spPr>
          <a:xfrm>
            <a:off x="457200" y="3456432"/>
            <a:ext cx="5303520" cy="594360"/>
          </a:xfrm>
          <a:prstGeom prst="rect">
            <a:avLst>
              <a:gd name="adj" fmla="val 12308"/>
            </a:avLst>
          </a:prstGeom>
          <a:solidFill>
            <a:srgbClr val="E8EEFB"/>
          </a:solidFill>
          <a:ln/>
        </p:spPr>
      </p:sp>
      <p:sp>
        <p:nvSpPr>
          <p:cNvPr id="16" name="Text 14"/>
          <p:cNvSpPr/>
          <p:nvPr/>
        </p:nvSpPr>
        <p:spPr>
          <a:xfrm>
            <a:off x="640080" y="3474720"/>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行业</a:t>
            </a:r>
            <a:endParaRPr lang="en-US" sz="900" dirty="0"/>
          </a:p>
        </p:txBody>
      </p:sp>
      <p:sp>
        <p:nvSpPr>
          <p:cNvPr id="17" name="Text 15"/>
          <p:cNvSpPr/>
          <p:nvPr/>
        </p:nvSpPr>
        <p:spPr>
          <a:xfrm>
            <a:off x="640080" y="3712464"/>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 · 汽车零部件 (GBT )</a:t>
            </a:r>
            <a:endParaRPr lang="en-US" sz="1200" dirty="0"/>
          </a:p>
        </p:txBody>
      </p:sp>
      <p:sp>
        <p:nvSpPr>
          <p:cNvPr id="18" name="Shape 16"/>
          <p:cNvSpPr/>
          <p:nvPr/>
        </p:nvSpPr>
        <p:spPr>
          <a:xfrm>
            <a:off x="457200" y="4114800"/>
            <a:ext cx="5303520" cy="594360"/>
          </a:xfrm>
          <a:prstGeom prst="rect">
            <a:avLst>
              <a:gd name="adj" fmla="val 12308"/>
            </a:avLst>
          </a:prstGeom>
          <a:solidFill>
            <a:srgbClr val="E8EEFB"/>
          </a:solidFill>
          <a:ln/>
        </p:spPr>
      </p:sp>
      <p:sp>
        <p:nvSpPr>
          <p:cNvPr id="19" name="Text 17"/>
          <p:cNvSpPr/>
          <p:nvPr/>
        </p:nvSpPr>
        <p:spPr>
          <a:xfrm>
            <a:off x="640080" y="413308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批次/发布日期</a:t>
            </a:r>
            <a:endParaRPr lang="en-US" sz="900" dirty="0"/>
          </a:p>
        </p:txBody>
      </p:sp>
      <p:sp>
        <p:nvSpPr>
          <p:cNvPr id="20" name="Text 18"/>
          <p:cNvSpPr/>
          <p:nvPr/>
        </p:nvSpPr>
        <p:spPr>
          <a:xfrm>
            <a:off x="640080" y="437083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第13批 · </a:t>
            </a:r>
            <a:endParaRPr lang="en-US" sz="1200" dirty="0"/>
          </a:p>
        </p:txBody>
      </p:sp>
      <p:sp>
        <p:nvSpPr>
          <p:cNvPr id="21" name="Text 19"/>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22" name="Text 20"/>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2 / 12</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①</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① AI质量自控制熄灯车间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痛点：摄像头模组组装精度要求微米级，人工目检效率低、漏检率高，且无法实现24小时不间断生产。</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方案：构建全自动化"熄灯车间"——产线在无灯光环境中完全自主运行，仅在技术人员需要介入异常时灯光亮起。</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产线全自动化改造：部署自动上料机器人、AGV物料配送系统，实现从原材料到成品的全流程无人干预 Step 2 — AI视觉在线检测：在每个关键工序部署高分辨率工业相机+深度学习缺陷检测模型，实时识别焊点异常、元件偏移、划痕等缺陷 Step 3 — 自适应工艺参数调优：AI模型基于实时检测数据自动调整贴片压力、焊接温度、点胶量等工艺参数，实现闭环自控 Step 4 — 异常自愈与人工介入：系统检测到超出AI处理能力的异常时，自动亮灯+推送告警，技术人员到场处理后在系统中标注根因供模型学习</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01.01.01 · 01.03.02</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3 / 12</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②</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② AI闭环AOXI质量保障系统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痛点：传统AOI检测仅做合格/不合格判定，缺陷数据与根因分析割裂，同类缺陷在不同批次反复出现。</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方案：构建AI驱动的闭环AOXI（自动化光学/射线检测）质量保障系统，实现检测→分类→根因→反馈→预防的全链路闭环。</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多模态检测融合：整合AOI（光学检测）、AXI（X射线检测）、ICT（在线测试）等多源检测数据，构建统一缺陷数据库 Step 2 — AI缺陷自动分类：训练多标签缺陷分类模型，自动将每个缺陷标记为工艺缺陷/来料缺陷/设备偏差/设计缺陷，并关联上游工序参数 Step 3 — 根因自动溯源：建立知识图谱，将缺陷特征</a:t>
            </a:r>
            <a:endParaRPr lang="en-US" sz="1100" dirty="0"/>
          </a:p>
        </p:txBody>
      </p:sp>
      <p:sp>
        <p:nvSpPr>
          <p:cNvPr id="11" name="Text 9"/>
          <p:cNvSpPr/>
          <p:nvPr/>
        </p:nvSpPr>
        <p:spPr>
          <a:xfrm>
            <a:off x="548640" y="260604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设备参数</a:t>
            </a:r>
            <a:endParaRPr lang="en-US" sz="1100" dirty="0"/>
          </a:p>
        </p:txBody>
      </p:sp>
      <p:sp>
        <p:nvSpPr>
          <p:cNvPr id="12" name="Text 10"/>
          <p:cNvSpPr/>
          <p:nvPr/>
        </p:nvSpPr>
        <p:spPr>
          <a:xfrm>
            <a:off x="548640" y="288036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来料批次</a:t>
            </a:r>
            <a:endParaRPr lang="en-US" sz="1100" dirty="0"/>
          </a:p>
        </p:txBody>
      </p:sp>
      <p:sp>
        <p:nvSpPr>
          <p:cNvPr id="13" name="Text 11"/>
          <p:cNvSpPr/>
          <p:nvPr/>
        </p:nvSpPr>
        <p:spPr>
          <a:xfrm>
            <a:off x="548640" y="315468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工艺配方做关联推理，定位根本原因 Step 4 — 闭环反馈控制：根因分析结果自动推送至上游工序（调整设备参数/拦截异常来料/修正工艺配方），防止同类缺陷再次产生</a:t>
            </a:r>
            <a:endParaRPr lang="en-US" sz="1100" dirty="0"/>
          </a:p>
        </p:txBody>
      </p:sp>
      <p:sp>
        <p:nvSpPr>
          <p:cNvPr id="14" name="Text 12"/>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5" name="Text 13"/>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01.03.01 · 05.01.02</a:t>
            </a:r>
            <a:endParaRPr lang="en-US" sz="1000" dirty="0"/>
          </a:p>
        </p:txBody>
      </p:sp>
      <p:sp>
        <p:nvSpPr>
          <p:cNvPr id="16" name="Text 14"/>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7" name="Text 15"/>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4 / 12</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③</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③ 自动化与AI换产优化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痛点：多品种小批量生产模式下换产频繁，传统人工换产耗时1-2小时，且换产后首件合格率不稳定。</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方案：部署AI驱动的智能换产系统，将工艺参数自动切换、首件质量预测与产线自主验证一体化。</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工艺参数知识库：将所有产品的工艺配方（贴片程序、焊接曲线、检测标准）数字化入库，建立一键调用能力 Step 2 — AI换产序列优化：基于订单优先级和工艺相似度，AI自动编排最优生产批次顺序，最小化换产时间和清洗成本 Step 3 — 自动化换产执行：PLC/MES联动自动切换贴片机程序、回流焊温度曲线、AOI检测标准，换产时间从小时级压缩至分钟级 Step 4 — 首件质量AI预测：换产完成后AI分析首件检测数据，预测整批次质量良率，达标则自动放行，不达标则自动调整参数后复检</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03.03.01 · 05.01.01</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5 / 12</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④</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④ AI设备故障管理系统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痛点：贴片机、回流焊等精密设备故障导致产线停摆，传统计划维护模式造成过度保养或漏保，备件库存成本高。</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方案：部署GenAI驱动的设备故障管理系统，实现预测性维护+AI故障诊断+智能备件管理三位一体。</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设备全感知：在关键设备加装振动、温度、电流传感器，结合PLC数据采集，构建设备运行状态实时数据流 Step 2 — 预测性维护模型：训练基于时序数据的设备健康度评估模型，预测关键部件剩余寿命，提前生成维护工单 Step 3 — GenAI故障诊断：当故障发生时，GenAI助手基于设备手册、历史维修记录和实时传感器数据，自动生成故障排查步骤和修复方案 Step 4 — 智能备件管理：基于预测性维护结果和故障概率模型，动态优化备件库存水位，实现按需采购</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01.02.02 · 05.01.04</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6 / 12</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⑤ AI动态制冷系统优化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痛点：电子洁净车间恒温恒湿要求高，传统暖通系统按固定时段粗放运行，过冷浪费和过热宕机交替出现，能耗占工厂总能耗35%+。</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方案：搭建AI驱动的一体化智慧能源管理平台，实现冷负荷预测→动态制冷优化→全厂能耗透明的闭环管控。</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能源全域感知：在暖通系统、空压机、照明、产线设备加装智能电表和IoT传感器，构建分钟级能耗数据采集网络 Step 2 — AI冷负荷预测：训练融合天气预报、生产计划、设备排班的AI大模型，提前预测未来24小时逐时冷负荷需求 Step 3 — 动态制冷参数优化：基于冷负荷预测结果，AI自动调节冷冻水出水温度、冷却塔风机频率、AHU送风量等参数，以最低能耗满足温控需求 Step 4 — 一体化能源驾驶舱：构建覆盖电、水、气全介质的能源决策看板，实时监控各区域能耗偏差，自动触发节能建议</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09.02.01 · 02.02.01</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7 / 12</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绩效总览</a:t>
            </a:r>
            <a:endParaRPr lang="en-US" sz="2200" dirty="0"/>
          </a:p>
        </p:txBody>
      </p:sp>
      <p:graphicFrame>
        <p:nvGraphicFramePr>
          <p:cNvPr id="9" name="Table 0"/>
          <p:cNvGraphicFramePr>
            <a:graphicFrameLocks noGrp="1"/>
          </p:cNvGraphicFramePr>
          <p:nvPr>
            <p:extLst>
              <p:ext uri="{D42A27DB-BD31-4B8C-83A1-F6EECF244321}">
                <p14:modId xmlns:p14="http://schemas.microsoft.com/office/powerpoint/2010/main" val="1579011935"/>
              </p:ext>
            </p:extLst>
          </p:nvPr>
        </p:nvGraphicFramePr>
        <p:xfrm>
          <a:off x="457200" y="914400"/>
          <a:ext cx="11247120" cy="914400"/>
        </p:xfrm>
        <a:graphic>
          <a:graphicData uri="http://schemas.openxmlformats.org/drawingml/2006/table">
            <a:tbl>
              <a:tblPr/>
              <a:tblGrid>
                <a:gridCol w="3657600"/>
                <a:gridCol w="2286000"/>
                <a:gridCol w="5303520"/>
              </a:tblGrid>
              <a:tr h="502920">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指标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algn="ctr" indent="0" marL="0">
                        <a:buNone/>
                      </a:pPr>
                      <a:r>
                        <a:rPr lang="en-US" sz="1100" b="1" dirty="0">
                          <a:solidFill>
                            <a:srgbClr val="FFFFFF"/>
                          </a:solidFill>
                          <a:latin typeface="Arial" pitchFamily="34" charset="0"/>
                          <a:ea typeface="Arial" pitchFamily="34" charset="-122"/>
                          <a:cs typeface="Arial" pitchFamily="34" charset="-120"/>
                        </a:rPr>
                        <a:t>改善</a:t>
                      </a:r>
                      <a:endParaRPr lang="en-US" sz="11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技术手段</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缺陷率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-86.2%</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AOXI闭环质量系统实现全链路缺陷根因阻断</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市场不良率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-93%</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AI质检将缺陷拦截在出厂前，客户投诉趋近于零</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交付时间</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-52.6%</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AI换产优化+柔性排程大幅缩短订单响应周期</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设备综合效率OEE</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+9.2%</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GenAI故障诊断+预测维护减少非计划停机</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单位能耗</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-27.1%</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AI冷负荷预测+动态制冷优化实现精准节能</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bl>
          </a:graphicData>
        </a:graphic>
      </p:graphicFrame>
      <p:sp>
        <p:nvSpPr>
          <p:cNvPr id="4" name="Text 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8 / 12</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技术全景</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已覆盖关键领域 · AI/数字孪生/IIoT/绿色可持续</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核心绩效：缺陷率 -86.2% · 市场不良率 -93% · 交付时间 -52.6% · 设备综合效率OEE +9.2% · 单位能耗 -27.1%</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9 / 12</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可复制性分析</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企业：法雷奥深圳</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行业： · 汽车零部件</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地点：中国 中国 · 深圳</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网页版完整报告</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10 / 12</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行业对标</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国标分类：汽车零部件 ()</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批次：第13批 · </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网页版完整分析</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11 / 12</a:t>
            </a:r>
            <a:endParaRPr lang="en-US" sz="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互动</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老陈说灯塔</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每周一个灯塔工厂深度拆解</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www.dtgc.net</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回复【名录】获取完整名单</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回复【分析+企业名】获取案例</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12 / 12</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2026-07-23T12:57:30Z</dcterms:created>
  <dcterms:modified xsi:type="dcterms:W3CDTF">2026-07-23T12:57:30Z</dcterms:modified>
</cp:coreProperties>
</file>