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12191695" cy="6858000"/>
  <p:notesSz cx="6858000" cy="12191695"/>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0E17"/>
        </a:solidFill>
      </p:bgPr>
    </p:bg>
    <p:spTree>
      <p:nvGrpSpPr>
        <p:cNvPr id="1" name=""/>
        <p:cNvGrpSpPr/>
        <p:nvPr/>
      </p:nvGrpSpPr>
      <p:grpSpPr>
        <a:xfrm>
          <a:off x="0" y="0"/>
          <a:ext cx="0" cy="0"/>
          <a:chOff x="0" y="0"/>
          <a:chExt cx="0" cy="0"/>
        </a:xfrm>
      </p:grpSpPr>
      <p:sp>
        <p:nvSpPr>
          <p:cNvPr id="2" name="Text 0"/>
          <p:cNvSpPr/>
          <p:nvPr/>
        </p:nvSpPr>
        <p:spPr>
          <a:xfrm>
            <a:off x="914400" y="1097280"/>
            <a:ext cx="10332720" cy="731520"/>
          </a:xfrm>
          <a:prstGeom prst="rect">
            <a:avLst/>
          </a:prstGeom>
          <a:noFill/>
          <a:ln/>
        </p:spPr>
        <p:txBody>
          <a:bodyPr wrap="square" rtlCol="0" anchor="ctr"/>
          <a:lstStyle/>
          <a:p>
            <a:pPr algn="ctr" indent="0" marL="0">
              <a:buNone/>
            </a:pPr>
            <a:r>
              <a:rPr lang="en-US" sz="3200" b="1" dirty="0">
                <a:solidFill>
                  <a:srgbClr val="FFFFFF"/>
                </a:solidFill>
                <a:latin typeface="Microsoft YaHei" pitchFamily="34" charset="0"/>
                <a:ea typeface="Microsoft YaHei" pitchFamily="34" charset="-122"/>
                <a:cs typeface="Microsoft YaHei" pitchFamily="34" charset="-120"/>
              </a:rPr>
              <a:t>梅特勒托利多</a:t>
            </a:r>
            <a:endParaRPr lang="en-US" sz="3200" dirty="0"/>
          </a:p>
        </p:txBody>
      </p:sp>
      <p:sp>
        <p:nvSpPr>
          <p:cNvPr id="3" name="Text 1"/>
          <p:cNvSpPr/>
          <p:nvPr/>
        </p:nvSpPr>
        <p:spPr>
          <a:xfrm>
            <a:off x="5029200" y="1828800"/>
            <a:ext cx="2103120" cy="457200"/>
          </a:xfrm>
          <a:prstGeom prst="rect">
            <a:avLst>
              <a:gd name="adj" fmla="val 30000"/>
            </a:avLst>
          </a:prstGeom>
          <a:solidFill>
            <a:srgbClr val="2E7D32"/>
          </a:solidFill>
          <a:ln/>
        </p:spPr>
        <p:txBody>
          <a:bodyPr wrap="square"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21214CN02</a:t>
            </a:r>
            <a:endParaRPr lang="en-US" sz="1400" dirty="0"/>
          </a:p>
        </p:txBody>
      </p:sp>
      <p:sp>
        <p:nvSpPr>
          <p:cNvPr id="4" name="Text 2"/>
          <p:cNvSpPr/>
          <p:nvPr/>
        </p:nvSpPr>
        <p:spPr>
          <a:xfrm>
            <a:off x="5303520" y="2377440"/>
            <a:ext cx="1463040" cy="320040"/>
          </a:xfrm>
          <a:prstGeom prst="rect">
            <a:avLst>
              <a:gd name="adj" fmla="val 28571"/>
            </a:avLst>
          </a:prstGeom>
          <a:solidFill>
            <a:srgbClr val="2E7D32"/>
          </a:solidFill>
          <a:ln/>
        </p:spPr>
        <p:txBody>
          <a:bodyPr wrap="square" rtlCol="0" anchor="ctr"/>
          <a:lstStyle/>
          <a:p>
            <a:pPr algn="ctr" indent="0" marL="0">
              <a:buNone/>
            </a:pPr>
            <a:r>
              <a:rPr lang="en-US" sz="1000" dirty="0">
                <a:solidFill>
                  <a:srgbClr val="FFFFFF"/>
                </a:solidFill>
                <a:latin typeface="Microsoft YaHei" pitchFamily="34" charset="0"/>
                <a:ea typeface="Microsoft YaHei" pitchFamily="34" charset="-122"/>
                <a:cs typeface="Microsoft YaHei" pitchFamily="34" charset="-120"/>
              </a:rPr>
              <a:t>客户至上</a:t>
            </a:r>
            <a:endParaRPr lang="en-US" sz="1000" dirty="0"/>
          </a:p>
        </p:txBody>
      </p:sp>
      <p:sp>
        <p:nvSpPr>
          <p:cNvPr id="5" name="Shape 3"/>
          <p:cNvSpPr/>
          <p:nvPr/>
        </p:nvSpPr>
        <p:spPr>
          <a:xfrm>
            <a:off x="1371600" y="2926080"/>
            <a:ext cx="9418320" cy="2286000"/>
          </a:xfrm>
          <a:prstGeom prst="rect">
            <a:avLst>
              <a:gd name="adj" fmla="val 6000"/>
            </a:avLst>
          </a:prstGeom>
          <a:solidFill>
            <a:srgbClr val="1565C0"/>
          </a:solidFill>
          <a:ln/>
        </p:spPr>
      </p:sp>
      <p:sp>
        <p:nvSpPr>
          <p:cNvPr id="6" name="Text 4"/>
          <p:cNvSpPr/>
          <p:nvPr/>
        </p:nvSpPr>
        <p:spPr>
          <a:xfrm>
            <a:off x="1645920" y="3200400"/>
            <a:ext cx="8869680" cy="1645920"/>
          </a:xfrm>
          <a:prstGeom prst="rect">
            <a:avLst/>
          </a:prstGeom>
          <a:noFill/>
          <a:ln/>
        </p:spPr>
        <p:txBody>
          <a:bodyPr wrap="square" rtlCol="0" anchor="ctr"/>
          <a:lstStyle/>
          <a:p>
            <a:pPr algn="ctr" indent="0" marL="0">
              <a:buNone/>
            </a:pPr>
            <a:r>
              <a:rPr lang="en-US" sz="1600" b="1" dirty="0">
                <a:solidFill>
                  <a:srgbClr val="FFFFFF"/>
                </a:solidFill>
                <a:latin typeface="Microsoft YaHei" pitchFamily="34" charset="0"/>
                <a:ea typeface="Microsoft YaHei" pitchFamily="34" charset="-122"/>
                <a:cs typeface="Microsoft YaHei" pitchFamily="34" charset="-120"/>
              </a:rPr>
              <a:t>34.8%的订单是单件定制，却能做到98.4%准时交付——梅特勒托利多常州工厂用49项4IR技术用例，在碎片化市场中打造了"以客户为中心"的敏捷制造范式。</a:t>
            </a:r>
            <a:endParaRPr lang="en-US" sz="1600" dirty="0"/>
          </a:p>
        </p:txBody>
      </p:sp>
      <p:sp>
        <p:nvSpPr>
          <p:cNvPr id="7" name="Text 5"/>
          <p:cNvSpPr/>
          <p:nvPr/>
        </p:nvSpPr>
        <p:spPr>
          <a:xfrm>
            <a:off x="1371600" y="5486400"/>
            <a:ext cx="9418320" cy="457200"/>
          </a:xfrm>
          <a:prstGeom prst="rect">
            <a:avLst/>
          </a:prstGeom>
          <a:noFill/>
          <a:ln/>
        </p:spPr>
        <p:txBody>
          <a:bodyPr wrap="square" rtlCol="0" anchor="ctr"/>
          <a:lstStyle/>
          <a:p>
            <a:pPr algn="ctr" indent="0" marL="0">
              <a:buNone/>
            </a:pPr>
            <a:r>
              <a:rPr lang="en-US" sz="1100" dirty="0">
                <a:solidFill>
                  <a:srgbClr val="AAAAAA"/>
                </a:solidFill>
                <a:latin typeface="Microsoft YaHei" pitchFamily="34" charset="0"/>
                <a:ea typeface="Microsoft YaHei" pitchFamily="34" charset="-122"/>
                <a:cs typeface="Microsoft YaHei" pitchFamily="34" charset="-120"/>
              </a:rPr>
              <a:t>WEF全球灯塔网络 · 第14批 · 2025年09月</a:t>
            </a:r>
            <a:endParaRPr lang="en-US" sz="1100" dirty="0"/>
          </a:p>
        </p:txBody>
      </p:sp>
      <p:sp>
        <p:nvSpPr>
          <p:cNvPr id="8" name="Text 6"/>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9" name="Text 7"/>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 / 12</a:t>
            </a:r>
            <a:endParaRPr lang="en-US" sz="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企业名片</a:t>
            </a:r>
            <a:endParaRPr lang="en-US" sz="2200" dirty="0"/>
          </a:p>
        </p:txBody>
      </p:sp>
      <p:sp>
        <p:nvSpPr>
          <p:cNvPr id="3" name="Shape 1"/>
          <p:cNvSpPr/>
          <p:nvPr/>
        </p:nvSpPr>
        <p:spPr>
          <a:xfrm>
            <a:off x="457200" y="822960"/>
            <a:ext cx="5303520" cy="594360"/>
          </a:xfrm>
          <a:prstGeom prst="rect">
            <a:avLst>
              <a:gd name="adj" fmla="val 12308"/>
            </a:avLst>
          </a:prstGeom>
          <a:solidFill>
            <a:srgbClr val="E8EEFB"/>
          </a:solidFill>
          <a:ln/>
        </p:spPr>
      </p:sp>
      <p:sp>
        <p:nvSpPr>
          <p:cNvPr id="4" name="Text 2"/>
          <p:cNvSpPr/>
          <p:nvPr/>
        </p:nvSpPr>
        <p:spPr>
          <a:xfrm>
            <a:off x="640080" y="84124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企业名称</a:t>
            </a:r>
            <a:endParaRPr lang="en-US" sz="900" dirty="0"/>
          </a:p>
        </p:txBody>
      </p:sp>
      <p:sp>
        <p:nvSpPr>
          <p:cNvPr id="5" name="Text 3"/>
          <p:cNvSpPr/>
          <p:nvPr/>
        </p:nvSpPr>
        <p:spPr>
          <a:xfrm>
            <a:off x="640080" y="107899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梅特勒托利多</a:t>
            </a:r>
            <a:endParaRPr lang="en-US" sz="1200" dirty="0"/>
          </a:p>
        </p:txBody>
      </p:sp>
      <p:sp>
        <p:nvSpPr>
          <p:cNvPr id="6" name="Shape 4"/>
          <p:cNvSpPr/>
          <p:nvPr/>
        </p:nvSpPr>
        <p:spPr>
          <a:xfrm>
            <a:off x="457200" y="1481328"/>
            <a:ext cx="5303520" cy="594360"/>
          </a:xfrm>
          <a:prstGeom prst="rect">
            <a:avLst>
              <a:gd name="adj" fmla="val 12308"/>
            </a:avLst>
          </a:prstGeom>
          <a:solidFill>
            <a:srgbClr val="E8EEFB"/>
          </a:solidFill>
          <a:ln/>
        </p:spPr>
      </p:sp>
      <p:sp>
        <p:nvSpPr>
          <p:cNvPr id="7" name="Text 5"/>
          <p:cNvSpPr/>
          <p:nvPr/>
        </p:nvSpPr>
        <p:spPr>
          <a:xfrm>
            <a:off x="640080" y="1499616"/>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灯塔编码</a:t>
            </a:r>
            <a:endParaRPr lang="en-US" sz="900" dirty="0"/>
          </a:p>
        </p:txBody>
      </p:sp>
      <p:sp>
        <p:nvSpPr>
          <p:cNvPr id="8" name="Text 6"/>
          <p:cNvSpPr/>
          <p:nvPr/>
        </p:nvSpPr>
        <p:spPr>
          <a:xfrm>
            <a:off x="640080" y="1737360"/>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21214CN02</a:t>
            </a:r>
            <a:endParaRPr lang="en-US" sz="1200" dirty="0"/>
          </a:p>
        </p:txBody>
      </p:sp>
      <p:sp>
        <p:nvSpPr>
          <p:cNvPr id="9" name="Shape 7"/>
          <p:cNvSpPr/>
          <p:nvPr/>
        </p:nvSpPr>
        <p:spPr>
          <a:xfrm>
            <a:off x="457200" y="2139696"/>
            <a:ext cx="5303520" cy="594360"/>
          </a:xfrm>
          <a:prstGeom prst="rect">
            <a:avLst>
              <a:gd name="adj" fmla="val 12308"/>
            </a:avLst>
          </a:prstGeom>
          <a:solidFill>
            <a:srgbClr val="E8EEFB"/>
          </a:solidFill>
          <a:ln/>
        </p:spPr>
      </p:sp>
      <p:sp>
        <p:nvSpPr>
          <p:cNvPr id="10" name="Text 8"/>
          <p:cNvSpPr/>
          <p:nvPr/>
        </p:nvSpPr>
        <p:spPr>
          <a:xfrm>
            <a:off x="640080" y="2157984"/>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所在地</a:t>
            </a:r>
            <a:endParaRPr lang="en-US" sz="900" dirty="0"/>
          </a:p>
        </p:txBody>
      </p:sp>
      <p:sp>
        <p:nvSpPr>
          <p:cNvPr id="11" name="Text 9"/>
          <p:cNvSpPr/>
          <p:nvPr/>
        </p:nvSpPr>
        <p:spPr>
          <a:xfrm>
            <a:off x="640080" y="2395728"/>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中国 · 中国 · 常州</a:t>
            </a:r>
            <a:endParaRPr lang="en-US" sz="1200" dirty="0"/>
          </a:p>
        </p:txBody>
      </p:sp>
      <p:sp>
        <p:nvSpPr>
          <p:cNvPr id="12" name="Shape 10"/>
          <p:cNvSpPr/>
          <p:nvPr/>
        </p:nvSpPr>
        <p:spPr>
          <a:xfrm>
            <a:off x="457200" y="2798064"/>
            <a:ext cx="5303520" cy="594360"/>
          </a:xfrm>
          <a:prstGeom prst="rect">
            <a:avLst>
              <a:gd name="adj" fmla="val 12308"/>
            </a:avLst>
          </a:prstGeom>
          <a:solidFill>
            <a:srgbClr val="E8EEFB"/>
          </a:solidFill>
          <a:ln/>
        </p:spPr>
      </p:sp>
      <p:sp>
        <p:nvSpPr>
          <p:cNvPr id="13" name="Text 11"/>
          <p:cNvSpPr/>
          <p:nvPr/>
        </p:nvSpPr>
        <p:spPr>
          <a:xfrm>
            <a:off x="640080" y="2816352"/>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类型</a:t>
            </a:r>
            <a:endParaRPr lang="en-US" sz="900" dirty="0"/>
          </a:p>
        </p:txBody>
      </p:sp>
      <p:sp>
        <p:nvSpPr>
          <p:cNvPr id="14" name="Text 12"/>
          <p:cNvSpPr/>
          <p:nvPr/>
        </p:nvSpPr>
        <p:spPr>
          <a:xfrm>
            <a:off x="640080" y="3054096"/>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客户至上</a:t>
            </a:r>
            <a:endParaRPr lang="en-US" sz="1200" dirty="0"/>
          </a:p>
        </p:txBody>
      </p:sp>
      <p:sp>
        <p:nvSpPr>
          <p:cNvPr id="15" name="Shape 13"/>
          <p:cNvSpPr/>
          <p:nvPr/>
        </p:nvSpPr>
        <p:spPr>
          <a:xfrm>
            <a:off x="457200" y="3456432"/>
            <a:ext cx="5303520" cy="594360"/>
          </a:xfrm>
          <a:prstGeom prst="rect">
            <a:avLst>
              <a:gd name="adj" fmla="val 12308"/>
            </a:avLst>
          </a:prstGeom>
          <a:solidFill>
            <a:srgbClr val="E8EEFB"/>
          </a:solidFill>
          <a:ln/>
        </p:spPr>
      </p:sp>
      <p:sp>
        <p:nvSpPr>
          <p:cNvPr id="16" name="Text 14"/>
          <p:cNvSpPr/>
          <p:nvPr/>
        </p:nvSpPr>
        <p:spPr>
          <a:xfrm>
            <a:off x="640080" y="3474720"/>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行业</a:t>
            </a:r>
            <a:endParaRPr lang="en-US" sz="900" dirty="0"/>
          </a:p>
        </p:txBody>
      </p:sp>
      <p:sp>
        <p:nvSpPr>
          <p:cNvPr id="17" name="Text 15"/>
          <p:cNvSpPr/>
          <p:nvPr/>
        </p:nvSpPr>
        <p:spPr>
          <a:xfrm>
            <a:off x="640080" y="3712464"/>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 · 先进工业 · 仪器仪表制造 (GBT )</a:t>
            </a:r>
            <a:endParaRPr lang="en-US" sz="1200" dirty="0"/>
          </a:p>
        </p:txBody>
      </p:sp>
      <p:sp>
        <p:nvSpPr>
          <p:cNvPr id="18" name="Shape 16"/>
          <p:cNvSpPr/>
          <p:nvPr/>
        </p:nvSpPr>
        <p:spPr>
          <a:xfrm>
            <a:off x="457200" y="4114800"/>
            <a:ext cx="5303520" cy="594360"/>
          </a:xfrm>
          <a:prstGeom prst="rect">
            <a:avLst>
              <a:gd name="adj" fmla="val 12308"/>
            </a:avLst>
          </a:prstGeom>
          <a:solidFill>
            <a:srgbClr val="E8EEFB"/>
          </a:solidFill>
          <a:ln/>
        </p:spPr>
      </p:sp>
      <p:sp>
        <p:nvSpPr>
          <p:cNvPr id="19" name="Text 17"/>
          <p:cNvSpPr/>
          <p:nvPr/>
        </p:nvSpPr>
        <p:spPr>
          <a:xfrm>
            <a:off x="640080" y="413308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批次/发布日期</a:t>
            </a:r>
            <a:endParaRPr lang="en-US" sz="900" dirty="0"/>
          </a:p>
        </p:txBody>
      </p:sp>
      <p:sp>
        <p:nvSpPr>
          <p:cNvPr id="20" name="Text 18"/>
          <p:cNvSpPr/>
          <p:nvPr/>
        </p:nvSpPr>
        <p:spPr>
          <a:xfrm>
            <a:off x="640080" y="437083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第14批 · 2025年09月</a:t>
            </a:r>
            <a:endParaRPr lang="en-US" sz="1200" dirty="0"/>
          </a:p>
        </p:txBody>
      </p:sp>
      <p:sp>
        <p:nvSpPr>
          <p:cNvPr id="21" name="Text 19"/>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22" name="Text 20"/>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2 / 12</a:t>
            </a:r>
            <a:endParaRPr lang="en-US"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1 AI加速产品配置 核心</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痛点：34.8%订单为单件定制，传统人工配置耗时长、易出错，难以满足客户对快速响应和个性化方案的期望。</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方案：以AI驱动的产品选型与配置系统，实现客户需求到产品方案的精准快速匹配</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需求结构化：将客户定制需求参数化，建立产品配置规则库与约束模型 Step 2 — AI配置引擎部署：基于历史订单数据训练AI推荐模型，实现客户需求到BOM的自动映射 Step 3 — CPQ系统集成：将AI配置引擎与ERP/MES系统打通，实现报价-配置-排产一体化 Step 4 — 持续学习优化：通过用户反馈闭环持续优化推荐准确率，逐步覆盖全部产品线</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05.01.01 · 02.01.04</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3 / 12</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2 可重构模块化集群工作站 核心</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痛点：产品种类超2,000种，传统固定产线换线耗时长、柔性不足，无法高效应对多品种小批量定制化生产。</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方案：以可重构模块化集群工作站打造灵活适配多品类混线生产的柔性制造体系</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工作站模块化设计：将产线拆解为独立功能模块（装配/测试/校准），模块间采用标准化接口 Step 2 — 快速换线能力建设：电路板换线7-10分钟达成物理极限，2,000种仪表换线1分钟完成 Step 3 — 智能调度系统部署：基于实时订单需求动态编排工作站组合，自动分配物料与人员 Step 4 — 数字孪生仿真优化：在新品导入前进行虚拟换线仿真，提前验证工作站配置方案</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03.02.02 · 01.02.04</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4 / 12</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3 ML自动检测焊接缺陷+闭环调整 核心</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痛点：精密仪器焊接质量直接影响产品可靠性与客户信任，人工目检效率低、漏检率高，且无法实时反馈调优工艺参数。</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方案：以机器学习驱动焊接缺陷自动检测与工艺参数闭环调整，实现零缺陷品控</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视觉检测系统部署：在焊接工位安装高分辨率工业相机，采集焊接过程及成品图像数据 Step 2 — ML缺陷识别模型训练：基于数十万张标注图像训练CNN模型，可识别虚焊、气孔、裂纹等10+类缺陷 Step 3 — 闭环反馈控制：检测结果实时回传焊接控制器，自动调节电流、速度、压力等参数 Step 4 — 质量追溯与分析：建立每件产品的焊接数字档案，支持全生命周期质量追溯与工艺迭代优化</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01.03.02 · 05.03.01</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5 / 12</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绩效总览</a:t>
            </a:r>
            <a:endParaRPr lang="en-US" sz="2200" dirty="0"/>
          </a:p>
        </p:txBody>
      </p:sp>
      <p:graphicFrame>
        <p:nvGraphicFramePr>
          <p:cNvPr id="7" name="Table 0"/>
          <p:cNvGraphicFramePr>
            <a:graphicFrameLocks noGrp="1"/>
          </p:cNvGraphicFramePr>
          <p:nvPr>
            <p:extLst>
              <p:ext uri="{D42A27DB-BD31-4B8C-83A1-F6EECF244321}">
                <p14:modId xmlns:p14="http://schemas.microsoft.com/office/powerpoint/2010/main" val="1579011935"/>
              </p:ext>
            </p:extLst>
          </p:nvPr>
        </p:nvGraphicFramePr>
        <p:xfrm>
          <a:off x="457200" y="914400"/>
          <a:ext cx="11247120" cy="914400"/>
        </p:xfrm>
        <a:graphic>
          <a:graphicData uri="http://schemas.openxmlformats.org/drawingml/2006/table">
            <a:tbl>
              <a:tblPr/>
              <a:tblGrid>
                <a:gridCol w="3657600"/>
                <a:gridCol w="2286000"/>
                <a:gridCol w="5303520"/>
              </a:tblGrid>
              <a:tr h="502920">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指标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algn="ctr" indent="0" marL="0">
                        <a:buNone/>
                      </a:pPr>
                      <a:r>
                        <a:rPr lang="en-US" sz="1100" b="1" dirty="0">
                          <a:solidFill>
                            <a:srgbClr val="FFFFFF"/>
                          </a:solidFill>
                          <a:latin typeface="Arial" pitchFamily="34" charset="0"/>
                          <a:ea typeface="Arial" pitchFamily="34" charset="-122"/>
                          <a:cs typeface="Arial" pitchFamily="34" charset="-120"/>
                        </a:rPr>
                        <a:t>改善</a:t>
                      </a:r>
                      <a:endParaRPr lang="en-US" sz="11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技术手段</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准时交付率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行业标杆</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AI配置+柔性产线双轮驱动</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交付周期</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-22%</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可重构工作站消除换线等待</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客户净推荐值(NPS)</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卓越水平</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全链路客户体验提升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单件定制覆盖率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高定制化</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49项4IR用例全价值链改造</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产品换线速度</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行业极值</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模块化工作站消除刚性</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bl>
          </a:graphicData>
        </a:graphic>
      </p:graphicFrame>
      <p:sp>
        <p:nvSpPr>
          <p:cNvPr id="4" name="Text 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8 / 12</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技术全景</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已覆盖关键领域 · AI/数字孪生/IIoT/绿色可持续</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核心绩效：准时交付率 行业标杆 · 交付周期 -22% · 客户净推荐值(NPS) 卓越水平 · 单件定制覆盖率 高定制化 · 产品换线速度 行业极值</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9 / 12</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可复制性分析</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企业：梅特勒托利多</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行业： · 先进工业 · 仪器仪表制造</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地点：中国 中国 · 常州</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网页版完整报告</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10 / 12</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行业对标</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国标分类：先进工业 · 仪器仪表制造 ()</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批次：第14批 · 2025年09月</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网页版完整分析</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11 / 12</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互动</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老陈说灯塔</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每周一个灯塔工厂深度拆解</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www.dtgc.net</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回复【名录】获取完整名单</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回复【分析+企业名】获取案例</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12 / 12</a:t>
            </a:r>
            <a:endParaRPr lang="en-US" sz="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2026-07-20T11:41:46Z</dcterms:created>
  <dcterms:modified xsi:type="dcterms:W3CDTF">2026-07-20T11:41:46Z</dcterms:modified>
</cp:coreProperties>
</file>