
<file path=[Content_Types].xml><?xml version="1.0" encoding="utf-8"?>
<Types xmlns="http://schemas.openxmlformats.org/package/2006/content-types">
  <Default Extension="xml" ContentType="application/xml"/>
  <Default Extension="rels" ContentType="application/vnd.openxmlformats-package.relationships+xml"/>
  <Default Extension="jpeg" ContentType="image/jpeg"/>
  <Default Extension="jpg" ContentType="image/jpg"/>
  <Default Extension="svg" ContentType="image/svg+xml"/>
  <Default Extension="png" ContentType="image/png"/>
  <Default Extension="gif" ContentType="image/gif"/>
  <Default Extension="m4v" ContentType="video/mp4"/>
  <Default Extension="mp4" ContentType="video/mp4"/>
  <Default Extension="vml" ContentType="application/vnd.openxmlformats-officedocument.vmlDrawing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Masters/slideMaster2.xml" ContentType="application/vnd.openxmlformats-officedocument.presentationml.slideMaster+xml"/>
  <Override PartName="/ppt/slides/slide2.xml" ContentType="application/vnd.openxmlformats-officedocument.presentationml.slide+xml"/>
  <Override PartName="/ppt/slideMasters/slideMaster3.xml" ContentType="application/vnd.openxmlformats-officedocument.presentationml.slideMaster+xml"/>
  <Override PartName="/ppt/slides/slide3.xml" ContentType="application/vnd.openxmlformats-officedocument.presentationml.slide+xml"/>
  <Override PartName="/ppt/slideMasters/slideMaster4.xml" ContentType="application/vnd.openxmlformats-officedocument.presentationml.slideMaster+xml"/>
  <Override PartName="/ppt/slides/slide4.xml" ContentType="application/vnd.openxmlformats-officedocument.presentationml.slide+xml"/>
  <Override PartName="/ppt/slideMasters/slideMaster5.xml" ContentType="application/vnd.openxmlformats-officedocument.presentationml.slideMaster+xml"/>
  <Override PartName="/ppt/slides/slide5.xml" ContentType="application/vnd.openxmlformats-officedocument.presentationml.slide+xml"/>
  <Override PartName="/ppt/slideMasters/slideMaster6.xml" ContentType="application/vnd.openxmlformats-officedocument.presentationml.slideMaster+xml"/>
  <Override PartName="/ppt/slides/slide6.xml" ContentType="application/vnd.openxmlformats-officedocument.presentationml.slide+xml"/>
  <Override PartName="/ppt/slideMasters/slideMaster7.xml" ContentType="application/vnd.openxmlformats-officedocument.presentationml.slideMaster+xml"/>
  <Override PartName="/ppt/slides/slide7.xml" ContentType="application/vnd.openxmlformats-officedocument.presentationml.slide+xml"/>
  <Override PartName="/ppt/slideMasters/slideMaster8.xml" ContentType="application/vnd.openxmlformats-officedocument.presentationml.slideMaster+xml"/>
  <Override PartName="/ppt/slides/slide8.xml" ContentType="application/vnd.openxmlformats-officedocument.presentationml.slide+xml"/>
  <Override PartName="/ppt/slideMasters/slideMaster9.xml" ContentType="application/vnd.openxmlformats-officedocument.presentationml.slideMaster+xml"/>
  <Override PartName="/ppt/slides/slide9.xml" ContentType="application/vnd.openxmlformats-officedocument.presentationml.slide+xml"/>
  <Override PartName="/ppt/slideMasters/slideMaster10.xml" ContentType="application/vnd.openxmlformats-officedocument.presentationml.slideMaster+xml"/>
  <Override PartName="/ppt/slides/slide10.xml" ContentType="application/vnd.openxmlformats-officedocument.presentationml.slide+xml"/>
  <Override PartName="/ppt/slideMasters/slideMaster11.xml" ContentType="application/vnd.openxmlformats-officedocument.presentationml.slideMaster+xml"/>
  <Override PartName="/ppt/slides/slide11.xml" ContentType="application/vnd.openxmlformats-officedocument.presentationml.slide+xml"/>
  <Override PartName="/ppt/slideMasters/slideMaster12.xml" ContentType="application/vnd.openxmlformats-officedocument.presentationml.slideMaster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
		<Relationship Id="rId1" Type="http://schemas.openxmlformats.org/officeDocument/2006/relationships/extended-properties" Target="docProps/app.xml"/>
		<Relationship Id="rId2" Type="http://schemas.openxmlformats.org/package/2006/relationships/metadata/core-properties" Target="docProps/core.xml"/>
		<Relationship Id="rId3" Type="http://schemas.openxmlformats.org/officeDocument/2006/relationships/officeDocument" Target="ppt/presentation.xml"/>
		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</p:sldIdLst>
  <p:notesMasterIdLst>
    <p:notesMasterId r:id="rId14"/>
  </p:notesMasterIdLst>
  <p:sldSz cx="12191695" cy="6858000"/>
  <p:notesSz cx="6858000" cy="12191695"/>
  <p:defaultTextStyle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11"/>
    <p:restoredTop sz="94610"/>
  </p:normalViewPr>
  <p:slideViewPr>
    <p:cSldViewPr snapToGrid="0" snapToObjects="1">
      <p:cViewPr varScale="1">
        <p:scale>
          <a:sx n="136" d="100"/>
          <a:sy n="136" d="100"/>
        </p:scale>
        <p:origin x="216" y="31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Relationship Id="rId9" Type="http://schemas.openxmlformats.org/officeDocument/2006/relationships/slide" Target="slides/slide8.xml"/><Relationship Id="rId10" Type="http://schemas.openxmlformats.org/officeDocument/2006/relationships/slide" Target="slides/slide9.xml"/><Relationship Id="rId11" Type="http://schemas.openxmlformats.org/officeDocument/2006/relationships/slide" Target="slides/slide10.xml"/><Relationship Id="rId12" Type="http://schemas.openxmlformats.org/officeDocument/2006/relationships/slide" Target="slides/slide11.xml"/><Relationship Id="rId13" Type="http://schemas.openxmlformats.org/officeDocument/2006/relationships/slide" Target="slides/slide12.xml"/><Relationship Id="rId14" Type="http://schemas.openxmlformats.org/officeDocument/2006/relationships/notesMaster" Target="notesMasters/notesMaster1.xml"/><Relationship Id="rId15" Type="http://schemas.openxmlformats.org/officeDocument/2006/relationships/presProps" Target="presProps.xml"/><Relationship Id="rId16" Type="http://schemas.openxmlformats.org/officeDocument/2006/relationships/viewProps" Target="viewProps.xml"/><Relationship Id="rId17" Type="http://schemas.openxmlformats.org/officeDocument/2006/relationships/theme" Target="theme/theme1.xml"/><Relationship Id="rId18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
		<Relationship Id="rId1" Type="http://schemas.openxmlformats.org/officeDocument/2006/relationships/theme" Target="../theme/theme1.xml"/>
		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282F153-3F37-0F45-9E97-73ACFA13230C}" type="datetimeFigureOut">
              <a:rPr lang="en-US"/>
              <a:t>7/23/19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E5E9CC1-C706-0F49-92D6-E571CC5EEA8F}" type="slidenum">
              <a:rPr lang="en-US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.xml"/>
		</Relationships>
</file>

<file path=ppt/notesSlides/_rels/notesSlide2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2.xml"/>
		</Relationships>
</file>

<file path=ppt/notesSlides/_rels/notesSlide3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3.xml"/>
		</Relationships>
</file>

<file path=ppt/notesSlides/_rels/notesSlide4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4.xml"/>
		</Relationships>
</file>

<file path=ppt/notesSlides/_rels/notesSlide5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5.xml"/>
		</Relationships>
</file>

<file path=ppt/notesSlides/_rels/notesSlide6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6.xml"/>
		</Relationships>
</file>

<file path=ppt/notesSlides/_rels/notesSlide7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7.xml"/>
		</Relationships>
</file>

<file path=ppt/notesSlides/_rels/notesSlide8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8.xml"/>
		</Relationships>
</file>

<file path=ppt/notesSlides/_rels/notesSlide9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9.xml"/>
		</Relationships>
</file>

<file path=ppt/notesSlides/_rels/notesSlide10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0.xml"/>
		</Relationships>
</file>

<file path=ppt/notesSlides/_rels/notesSlide11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1.xml"/>
		</Relationships>
</file>

<file path=ppt/notesSlides/_rels/notesSlide12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2.xml"/>
		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DEFAULT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3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4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5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6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8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9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0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1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">
    <p:bg>
      <p:bgPr>
        <a:solidFill>
          <a:srgbClr val="0A0E17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914400" y="1097280"/>
            <a:ext cx="10332720" cy="7315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3200" b="1" dirty="0">
                <a:solidFill>
                  <a:srgbClr val="FFFFF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ACG包装材料</a:t>
            </a:r>
            <a:endParaRPr lang="en-US" sz="3200" dirty="0"/>
          </a:p>
        </p:txBody>
      </p:sp>
      <p:sp>
        <p:nvSpPr>
          <p:cNvPr id="3" name="Text 1"/>
          <p:cNvSpPr/>
          <p:nvPr/>
        </p:nvSpPr>
        <p:spPr>
          <a:xfrm>
            <a:off x="5029200" y="1828800"/>
            <a:ext cx="2103120" cy="457200"/>
          </a:xfrm>
          <a:prstGeom prst="rect">
            <a:avLst>
              <a:gd name="adj" fmla="val 30000"/>
            </a:avLst>
          </a:prstGeom>
          <a:solidFill>
            <a:srgbClr val="2E7D32"/>
          </a:solidFill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400" b="1" dirty="0">
                <a:solidFill>
                  <a:srgbClr val="FFFFFF"/>
                </a:solidFill>
                <a:latin typeface="Courier New" pitchFamily="34" charset="0"/>
                <a:ea typeface="Courier New" pitchFamily="34" charset="-122"/>
                <a:cs typeface="Courier New" pitchFamily="34" charset="-120"/>
              </a:rPr>
              <a:t>22615IN03</a:t>
            </a:r>
            <a:endParaRPr lang="en-US" sz="1400" dirty="0"/>
          </a:p>
        </p:txBody>
      </p:sp>
      <p:sp>
        <p:nvSpPr>
          <p:cNvPr id="4" name="Text 2"/>
          <p:cNvSpPr/>
          <p:nvPr/>
        </p:nvSpPr>
        <p:spPr>
          <a:xfrm>
            <a:off x="5303520" y="2377440"/>
            <a:ext cx="1463040" cy="320040"/>
          </a:xfrm>
          <a:prstGeom prst="rect">
            <a:avLst>
              <a:gd name="adj" fmla="val 28571"/>
            </a:avLst>
          </a:prstGeom>
          <a:solidFill>
            <a:srgbClr val="2E7D32"/>
          </a:solidFill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000" dirty="0">
                <a:solidFill>
                  <a:srgbClr val="FFFFF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生产效率</a:t>
            </a:r>
            <a:endParaRPr lang="en-US" sz="1000" dirty="0"/>
          </a:p>
        </p:txBody>
      </p:sp>
      <p:sp>
        <p:nvSpPr>
          <p:cNvPr id="5" name="Shape 3"/>
          <p:cNvSpPr/>
          <p:nvPr/>
        </p:nvSpPr>
        <p:spPr>
          <a:xfrm>
            <a:off x="1371600" y="2926080"/>
            <a:ext cx="9418320" cy="2286000"/>
          </a:xfrm>
          <a:prstGeom prst="rect">
            <a:avLst>
              <a:gd name="adj" fmla="val 6000"/>
            </a:avLst>
          </a:prstGeom>
          <a:solidFill>
            <a:srgbClr val="1565C0"/>
          </a:solidFill>
          <a:ln/>
        </p:spPr>
      </p:sp>
      <p:sp>
        <p:nvSpPr>
          <p:cNvPr id="6" name="Text 4"/>
          <p:cNvSpPr/>
          <p:nvPr/>
        </p:nvSpPr>
        <p:spPr>
          <a:xfrm>
            <a:off x="1645920" y="3200400"/>
            <a:ext cx="8869680" cy="1645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600" b="1" dirty="0">
                <a:solidFill>
                  <a:srgbClr val="FFFFF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印度Shirwal工厂部署30+数字化用例，以IIoT、生成式AI、数字孪生技术实现医药包装制造全链条效率跃迁：交付周期压缩40%，缺陷率骤降71%，能耗降低31%，成为全球医药包装行业数字化标杆。</a:t>
            </a:r>
            <a:endParaRPr lang="en-US" sz="1600" dirty="0"/>
          </a:p>
        </p:txBody>
      </p:sp>
      <p:sp>
        <p:nvSpPr>
          <p:cNvPr id="7" name="Text 5"/>
          <p:cNvSpPr/>
          <p:nvPr/>
        </p:nvSpPr>
        <p:spPr>
          <a:xfrm>
            <a:off x="1371600" y="5486400"/>
            <a:ext cx="9418320" cy="457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100" dirty="0">
                <a:solidFill>
                  <a:srgbClr val="AAAAA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WEF全球灯塔网络 · 第15批 · 2026年01月</a:t>
            </a:r>
            <a:endParaRPr lang="en-US" sz="1100" dirty="0"/>
          </a:p>
        </p:txBody>
      </p:sp>
      <p:sp>
        <p:nvSpPr>
          <p:cNvPr id="8" name="Text 6"/>
          <p:cNvSpPr/>
          <p:nvPr/>
        </p:nvSpPr>
        <p:spPr>
          <a:xfrm>
            <a:off x="9601200" y="6400800"/>
            <a:ext cx="228600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9999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● 老陈说灯塔</a:t>
            </a:r>
            <a:endParaRPr lang="en-US" sz="900" dirty="0"/>
          </a:p>
        </p:txBody>
      </p:sp>
      <p:sp>
        <p:nvSpPr>
          <p:cNvPr id="9" name="Text 7"/>
          <p:cNvSpPr/>
          <p:nvPr/>
        </p:nvSpPr>
        <p:spPr>
          <a:xfrm>
            <a:off x="274320" y="137160"/>
            <a:ext cx="18288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800" dirty="0">
                <a:solidFill>
                  <a:srgbClr val="555555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PAGE 1 / 12</a:t>
            </a:r>
            <a:endParaRPr lang="en-US" sz="800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457200" y="182880"/>
            <a:ext cx="4572000" cy="457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200" b="1" dirty="0">
                <a:solidFill>
                  <a:srgbClr val="1565C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📋 企业名片</a:t>
            </a:r>
            <a:endParaRPr lang="en-US" sz="2200" dirty="0"/>
          </a:p>
        </p:txBody>
      </p:sp>
      <p:sp>
        <p:nvSpPr>
          <p:cNvPr id="3" name="Shape 1"/>
          <p:cNvSpPr/>
          <p:nvPr/>
        </p:nvSpPr>
        <p:spPr>
          <a:xfrm>
            <a:off x="457200" y="822960"/>
            <a:ext cx="5303520" cy="594360"/>
          </a:xfrm>
          <a:prstGeom prst="rect">
            <a:avLst>
              <a:gd name="adj" fmla="val 12308"/>
            </a:avLst>
          </a:prstGeom>
          <a:solidFill>
            <a:srgbClr val="E8EEFB"/>
          </a:solidFill>
          <a:ln/>
        </p:spPr>
      </p:sp>
      <p:sp>
        <p:nvSpPr>
          <p:cNvPr id="4" name="Text 2"/>
          <p:cNvSpPr/>
          <p:nvPr/>
        </p:nvSpPr>
        <p:spPr>
          <a:xfrm>
            <a:off x="640080" y="841248"/>
            <a:ext cx="182880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企业名称</a:t>
            </a:r>
            <a:endParaRPr lang="en-US" sz="900" dirty="0"/>
          </a:p>
        </p:txBody>
      </p:sp>
      <p:sp>
        <p:nvSpPr>
          <p:cNvPr id="5" name="Text 3"/>
          <p:cNvSpPr/>
          <p:nvPr/>
        </p:nvSpPr>
        <p:spPr>
          <a:xfrm>
            <a:off x="640080" y="1078992"/>
            <a:ext cx="49377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dirty="0">
                <a:solidFill>
                  <a:srgbClr val="1D1D1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ACG包装材料</a:t>
            </a:r>
            <a:endParaRPr lang="en-US" sz="1200" dirty="0"/>
          </a:p>
        </p:txBody>
      </p:sp>
      <p:sp>
        <p:nvSpPr>
          <p:cNvPr id="6" name="Shape 4"/>
          <p:cNvSpPr/>
          <p:nvPr/>
        </p:nvSpPr>
        <p:spPr>
          <a:xfrm>
            <a:off x="457200" y="1481328"/>
            <a:ext cx="5303520" cy="594360"/>
          </a:xfrm>
          <a:prstGeom prst="rect">
            <a:avLst>
              <a:gd name="adj" fmla="val 12308"/>
            </a:avLst>
          </a:prstGeom>
          <a:solidFill>
            <a:srgbClr val="E8EEFB"/>
          </a:solidFill>
          <a:ln/>
        </p:spPr>
      </p:sp>
      <p:sp>
        <p:nvSpPr>
          <p:cNvPr id="7" name="Text 5"/>
          <p:cNvSpPr/>
          <p:nvPr/>
        </p:nvSpPr>
        <p:spPr>
          <a:xfrm>
            <a:off x="640080" y="1499616"/>
            <a:ext cx="182880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灯塔编码</a:t>
            </a:r>
            <a:endParaRPr lang="en-US" sz="900" dirty="0"/>
          </a:p>
        </p:txBody>
      </p:sp>
      <p:sp>
        <p:nvSpPr>
          <p:cNvPr id="8" name="Text 6"/>
          <p:cNvSpPr/>
          <p:nvPr/>
        </p:nvSpPr>
        <p:spPr>
          <a:xfrm>
            <a:off x="640080" y="1737360"/>
            <a:ext cx="49377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dirty="0">
                <a:solidFill>
                  <a:srgbClr val="1D1D1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22615IN03</a:t>
            </a:r>
            <a:endParaRPr lang="en-US" sz="1200" dirty="0"/>
          </a:p>
        </p:txBody>
      </p:sp>
      <p:sp>
        <p:nvSpPr>
          <p:cNvPr id="9" name="Shape 7"/>
          <p:cNvSpPr/>
          <p:nvPr/>
        </p:nvSpPr>
        <p:spPr>
          <a:xfrm>
            <a:off x="457200" y="2139696"/>
            <a:ext cx="5303520" cy="594360"/>
          </a:xfrm>
          <a:prstGeom prst="rect">
            <a:avLst>
              <a:gd name="adj" fmla="val 12308"/>
            </a:avLst>
          </a:prstGeom>
          <a:solidFill>
            <a:srgbClr val="E8EEFB"/>
          </a:solidFill>
          <a:ln/>
        </p:spPr>
      </p:sp>
      <p:sp>
        <p:nvSpPr>
          <p:cNvPr id="10" name="Text 8"/>
          <p:cNvSpPr/>
          <p:nvPr/>
        </p:nvSpPr>
        <p:spPr>
          <a:xfrm>
            <a:off x="640080" y="2157984"/>
            <a:ext cx="182880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所在地</a:t>
            </a:r>
            <a:endParaRPr lang="en-US" sz="900" dirty="0"/>
          </a:p>
        </p:txBody>
      </p:sp>
      <p:sp>
        <p:nvSpPr>
          <p:cNvPr id="11" name="Text 9"/>
          <p:cNvSpPr/>
          <p:nvPr/>
        </p:nvSpPr>
        <p:spPr>
          <a:xfrm>
            <a:off x="640080" y="2395728"/>
            <a:ext cx="49377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dirty="0">
                <a:solidFill>
                  <a:srgbClr val="1D1D1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印度 · 印度 · Shirwal</a:t>
            </a:r>
            <a:endParaRPr lang="en-US" sz="1200" dirty="0"/>
          </a:p>
        </p:txBody>
      </p:sp>
      <p:sp>
        <p:nvSpPr>
          <p:cNvPr id="12" name="Shape 10"/>
          <p:cNvSpPr/>
          <p:nvPr/>
        </p:nvSpPr>
        <p:spPr>
          <a:xfrm>
            <a:off x="457200" y="2798064"/>
            <a:ext cx="5303520" cy="594360"/>
          </a:xfrm>
          <a:prstGeom prst="rect">
            <a:avLst>
              <a:gd name="adj" fmla="val 12308"/>
            </a:avLst>
          </a:prstGeom>
          <a:solidFill>
            <a:srgbClr val="E8EEFB"/>
          </a:solidFill>
          <a:ln/>
        </p:spPr>
      </p:sp>
      <p:sp>
        <p:nvSpPr>
          <p:cNvPr id="13" name="Text 11"/>
          <p:cNvSpPr/>
          <p:nvPr/>
        </p:nvSpPr>
        <p:spPr>
          <a:xfrm>
            <a:off x="640080" y="2816352"/>
            <a:ext cx="182880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类型</a:t>
            </a:r>
            <a:endParaRPr lang="en-US" sz="900" dirty="0"/>
          </a:p>
        </p:txBody>
      </p:sp>
      <p:sp>
        <p:nvSpPr>
          <p:cNvPr id="14" name="Text 12"/>
          <p:cNvSpPr/>
          <p:nvPr/>
        </p:nvSpPr>
        <p:spPr>
          <a:xfrm>
            <a:off x="640080" y="3054096"/>
            <a:ext cx="49377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dirty="0">
                <a:solidFill>
                  <a:srgbClr val="1D1D1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生产效率</a:t>
            </a:r>
            <a:endParaRPr lang="en-US" sz="1200" dirty="0"/>
          </a:p>
        </p:txBody>
      </p:sp>
      <p:sp>
        <p:nvSpPr>
          <p:cNvPr id="15" name="Shape 13"/>
          <p:cNvSpPr/>
          <p:nvPr/>
        </p:nvSpPr>
        <p:spPr>
          <a:xfrm>
            <a:off x="457200" y="3456432"/>
            <a:ext cx="5303520" cy="594360"/>
          </a:xfrm>
          <a:prstGeom prst="rect">
            <a:avLst>
              <a:gd name="adj" fmla="val 12308"/>
            </a:avLst>
          </a:prstGeom>
          <a:solidFill>
            <a:srgbClr val="E8EEFB"/>
          </a:solidFill>
          <a:ln/>
        </p:spPr>
      </p:sp>
      <p:sp>
        <p:nvSpPr>
          <p:cNvPr id="16" name="Text 14"/>
          <p:cNvSpPr/>
          <p:nvPr/>
        </p:nvSpPr>
        <p:spPr>
          <a:xfrm>
            <a:off x="640080" y="3474720"/>
            <a:ext cx="182880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行业</a:t>
            </a:r>
            <a:endParaRPr lang="en-US" sz="900" dirty="0"/>
          </a:p>
        </p:txBody>
      </p:sp>
      <p:sp>
        <p:nvSpPr>
          <p:cNvPr id="17" name="Text 15"/>
          <p:cNvSpPr/>
          <p:nvPr/>
        </p:nvSpPr>
        <p:spPr>
          <a:xfrm>
            <a:off x="640080" y="3712464"/>
            <a:ext cx="49377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dirty="0">
                <a:solidFill>
                  <a:srgbClr val="1D1D1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 · 先进工业（医药包装） (GBT )</a:t>
            </a:r>
            <a:endParaRPr lang="en-US" sz="1200" dirty="0"/>
          </a:p>
        </p:txBody>
      </p:sp>
      <p:sp>
        <p:nvSpPr>
          <p:cNvPr id="18" name="Shape 16"/>
          <p:cNvSpPr/>
          <p:nvPr/>
        </p:nvSpPr>
        <p:spPr>
          <a:xfrm>
            <a:off x="457200" y="4114800"/>
            <a:ext cx="5303520" cy="594360"/>
          </a:xfrm>
          <a:prstGeom prst="rect">
            <a:avLst>
              <a:gd name="adj" fmla="val 12308"/>
            </a:avLst>
          </a:prstGeom>
          <a:solidFill>
            <a:srgbClr val="E8EEFB"/>
          </a:solidFill>
          <a:ln/>
        </p:spPr>
      </p:sp>
      <p:sp>
        <p:nvSpPr>
          <p:cNvPr id="19" name="Text 17"/>
          <p:cNvSpPr/>
          <p:nvPr/>
        </p:nvSpPr>
        <p:spPr>
          <a:xfrm>
            <a:off x="640080" y="4133088"/>
            <a:ext cx="182880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批次/发布日期</a:t>
            </a:r>
            <a:endParaRPr lang="en-US" sz="900" dirty="0"/>
          </a:p>
        </p:txBody>
      </p:sp>
      <p:sp>
        <p:nvSpPr>
          <p:cNvPr id="20" name="Text 18"/>
          <p:cNvSpPr/>
          <p:nvPr/>
        </p:nvSpPr>
        <p:spPr>
          <a:xfrm>
            <a:off x="640080" y="4370832"/>
            <a:ext cx="49377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dirty="0">
                <a:solidFill>
                  <a:srgbClr val="1D1D1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第15批 · 2026年01月</a:t>
            </a:r>
            <a:endParaRPr lang="en-US" sz="1200" dirty="0"/>
          </a:p>
        </p:txBody>
      </p:sp>
      <p:sp>
        <p:nvSpPr>
          <p:cNvPr id="21" name="Text 19"/>
          <p:cNvSpPr/>
          <p:nvPr/>
        </p:nvSpPr>
        <p:spPr>
          <a:xfrm>
            <a:off x="9601200" y="6400800"/>
            <a:ext cx="228600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9999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● 老陈说灯塔</a:t>
            </a:r>
            <a:endParaRPr lang="en-US" sz="900" dirty="0"/>
          </a:p>
        </p:txBody>
      </p:sp>
      <p:sp>
        <p:nvSpPr>
          <p:cNvPr id="22" name="Text 20"/>
          <p:cNvSpPr/>
          <p:nvPr/>
        </p:nvSpPr>
        <p:spPr>
          <a:xfrm>
            <a:off x="274320" y="137160"/>
            <a:ext cx="18288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800" dirty="0">
                <a:solidFill>
                  <a:srgbClr val="555555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PAGE 2 / 12</a:t>
            </a:r>
            <a:endParaRPr lang="en-US" sz="800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3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457200" y="128016"/>
            <a:ext cx="1645920" cy="365760"/>
          </a:xfrm>
          <a:prstGeom prst="rect">
            <a:avLst>
              <a:gd name="adj" fmla="val 20000"/>
            </a:avLst>
          </a:prstGeom>
          <a:solidFill>
            <a:srgbClr val="F59E0B"/>
          </a:solidFill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900" b="1" dirty="0">
                <a:solidFill>
                  <a:srgbClr val="FFFFF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核心案例 ①</a:t>
            </a:r>
            <a:endParaRPr lang="en-US" sz="900" dirty="0"/>
          </a:p>
        </p:txBody>
      </p:sp>
      <p:sp>
        <p:nvSpPr>
          <p:cNvPr id="3" name="Text 1"/>
          <p:cNvSpPr/>
          <p:nvPr/>
        </p:nvSpPr>
        <p:spPr>
          <a:xfrm>
            <a:off x="2286000" y="128016"/>
            <a:ext cx="9144000" cy="4114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000" b="1" dirty="0">
                <a:solidFill>
                  <a:srgbClr val="1D1D1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① IIoT+数字孪生生产优化 核心用例</a:t>
            </a:r>
            <a:endParaRPr lang="en-US" sz="2000" dirty="0"/>
          </a:p>
        </p:txBody>
      </p:sp>
      <p:sp>
        <p:nvSpPr>
          <p:cNvPr id="4" name="Shape 2"/>
          <p:cNvSpPr/>
          <p:nvPr/>
        </p:nvSpPr>
        <p:spPr>
          <a:xfrm>
            <a:off x="457200" y="685800"/>
            <a:ext cx="11247120" cy="502920"/>
          </a:xfrm>
          <a:prstGeom prst="rect">
            <a:avLst>
              <a:gd name="adj" fmla="val 10909"/>
            </a:avLst>
          </a:prstGeom>
          <a:solidFill>
            <a:srgbClr val="FEF2F2"/>
          </a:solidFill>
          <a:ln w="6350">
            <a:solidFill>
              <a:srgbClr val="EF4444"/>
            </a:solidFill>
            <a:prstDash val="solid"/>
          </a:ln>
        </p:spPr>
      </p:sp>
      <p:sp>
        <p:nvSpPr>
          <p:cNvPr id="5" name="Text 3"/>
          <p:cNvSpPr/>
          <p:nvPr/>
        </p:nvSpPr>
        <p:spPr>
          <a:xfrm>
            <a:off x="548640" y="704088"/>
            <a:ext cx="1097280" cy="20116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b="1" dirty="0">
                <a:solidFill>
                  <a:srgbClr val="DC2626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🎯 痛点</a:t>
            </a:r>
            <a:endParaRPr lang="en-US" sz="900" dirty="0"/>
          </a:p>
        </p:txBody>
      </p:sp>
      <p:sp>
        <p:nvSpPr>
          <p:cNvPr id="6" name="Text 4"/>
          <p:cNvSpPr/>
          <p:nvPr/>
        </p:nvSpPr>
        <p:spPr>
          <a:xfrm>
            <a:off x="548640" y="914400"/>
            <a:ext cx="109728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dirty="0">
                <a:solidFill>
                  <a:srgbClr val="1D1D1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⚠️ 痛点：包装产线多工序协同复杂，设备状态不可见，工艺波动导致效率损失和交付延迟</a:t>
            </a:r>
            <a:endParaRPr lang="en-US" sz="1200" dirty="0"/>
          </a:p>
        </p:txBody>
      </p:sp>
      <p:sp>
        <p:nvSpPr>
          <p:cNvPr id="7" name="Text 5"/>
          <p:cNvSpPr/>
          <p:nvPr/>
        </p:nvSpPr>
        <p:spPr>
          <a:xfrm>
            <a:off x="457200" y="1371600"/>
            <a:ext cx="109728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00" b="1" dirty="0">
                <a:solidFill>
                  <a:srgbClr val="2E7D3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💡 思路</a:t>
            </a:r>
            <a:endParaRPr lang="en-US" sz="1000" dirty="0"/>
          </a:p>
        </p:txBody>
      </p:sp>
      <p:sp>
        <p:nvSpPr>
          <p:cNvPr id="8" name="Text 6"/>
          <p:cNvSpPr/>
          <p:nvPr/>
        </p:nvSpPr>
        <p:spPr>
          <a:xfrm>
            <a:off x="457200" y="1600200"/>
            <a:ext cx="1124712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dirty="0">
                <a:solidFill>
                  <a:srgbClr val="2E7D3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💡 方案：基于IIoT传感器网络全域数据采集 + 数字孪生实时建模，构建透明化、可预测的生产优化系统</a:t>
            </a:r>
            <a:endParaRPr lang="en-US" sz="1200" dirty="0"/>
          </a:p>
        </p:txBody>
      </p:sp>
      <p:sp>
        <p:nvSpPr>
          <p:cNvPr id="9" name="Text 7"/>
          <p:cNvSpPr/>
          <p:nvPr/>
        </p:nvSpPr>
        <p:spPr>
          <a:xfrm>
            <a:off x="457200" y="2057400"/>
            <a:ext cx="182880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00" b="1" dirty="0">
                <a:solidFill>
                  <a:srgbClr val="1565C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🔧 实施路径</a:t>
            </a:r>
            <a:endParaRPr lang="en-US" sz="1000" dirty="0"/>
          </a:p>
        </p:txBody>
      </p:sp>
      <p:sp>
        <p:nvSpPr>
          <p:cNvPr id="10" name="Text 8"/>
          <p:cNvSpPr/>
          <p:nvPr/>
        </p:nvSpPr>
        <p:spPr>
          <a:xfrm>
            <a:off x="548640" y="2331720"/>
            <a:ext cx="109728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100" dirty="0">
                <a:solidFill>
                  <a:srgbClr val="1D1D1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• Step 1 — 全域感知：在胶囊成型、印刷、分拣等关键工序部署工业IoT传感器，采集温度、湿度、速度、压力等200+参数 Step 2 — 孪生建模：基于实时数据构建包装产线数字孪生体，实现虚拟-实体双向映射 Step 3 — 智能排产：AI引擎根据订单优先级、设备状态、模具寿命动态优化排产计划 Step 4 — 异常预警：预测性维护模型提前48小时预警设备故障，减少非计划停机 Step 5 — 闭环优化：将孪生模型仿真结果反馈至MES系统，持续迭代工艺参数</a:t>
            </a:r>
            <a:endParaRPr lang="en-US" sz="1100" dirty="0"/>
          </a:p>
        </p:txBody>
      </p:sp>
      <p:sp>
        <p:nvSpPr>
          <p:cNvPr id="11" name="Text 9"/>
          <p:cNvSpPr/>
          <p:nvPr/>
        </p:nvSpPr>
        <p:spPr>
          <a:xfrm>
            <a:off x="457200" y="3931920"/>
            <a:ext cx="182880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00" b="1" dirty="0">
                <a:solidFill>
                  <a:srgbClr val="1565C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🏷 技术标签</a:t>
            </a:r>
            <a:endParaRPr lang="en-US" sz="1000" dirty="0"/>
          </a:p>
        </p:txBody>
      </p:sp>
      <p:sp>
        <p:nvSpPr>
          <p:cNvPr id="12" name="Text 10"/>
          <p:cNvSpPr/>
          <p:nvPr/>
        </p:nvSpPr>
        <p:spPr>
          <a:xfrm>
            <a:off x="457200" y="4160520"/>
            <a:ext cx="1097280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00" dirty="0">
                <a:solidFill>
                  <a:srgbClr val="1565C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01.01.05 · 03.01.01 · 05.04.02</a:t>
            </a:r>
            <a:endParaRPr lang="en-US" sz="1000" dirty="0"/>
          </a:p>
        </p:txBody>
      </p:sp>
      <p:sp>
        <p:nvSpPr>
          <p:cNvPr id="13" name="Text 11"/>
          <p:cNvSpPr/>
          <p:nvPr/>
        </p:nvSpPr>
        <p:spPr>
          <a:xfrm>
            <a:off x="9601200" y="6400800"/>
            <a:ext cx="228600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9999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● 老陈说灯塔</a:t>
            </a:r>
            <a:endParaRPr lang="en-US" sz="900" dirty="0"/>
          </a:p>
        </p:txBody>
      </p:sp>
      <p:sp>
        <p:nvSpPr>
          <p:cNvPr id="14" name="Text 12"/>
          <p:cNvSpPr/>
          <p:nvPr/>
        </p:nvSpPr>
        <p:spPr>
          <a:xfrm>
            <a:off x="274320" y="137160"/>
            <a:ext cx="18288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800" dirty="0">
                <a:solidFill>
                  <a:srgbClr val="555555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PAGE 3 / 12</a:t>
            </a:r>
            <a:endParaRPr lang="en-US" sz="800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4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457200" y="128016"/>
            <a:ext cx="1645920" cy="365760"/>
          </a:xfrm>
          <a:prstGeom prst="rect">
            <a:avLst>
              <a:gd name="adj" fmla="val 20000"/>
            </a:avLst>
          </a:prstGeom>
          <a:solidFill>
            <a:srgbClr val="F59E0B"/>
          </a:solidFill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900" b="1" dirty="0">
                <a:solidFill>
                  <a:srgbClr val="FFFFF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核心案例 ②</a:t>
            </a:r>
            <a:endParaRPr lang="en-US" sz="900" dirty="0"/>
          </a:p>
        </p:txBody>
      </p:sp>
      <p:sp>
        <p:nvSpPr>
          <p:cNvPr id="3" name="Text 1"/>
          <p:cNvSpPr/>
          <p:nvPr/>
        </p:nvSpPr>
        <p:spPr>
          <a:xfrm>
            <a:off x="2286000" y="128016"/>
            <a:ext cx="9144000" cy="4114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000" b="1" dirty="0">
                <a:solidFill>
                  <a:srgbClr val="1D1D1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② ML+GenAI质量管控 核心用例</a:t>
            </a:r>
            <a:endParaRPr lang="en-US" sz="2000" dirty="0"/>
          </a:p>
        </p:txBody>
      </p:sp>
      <p:sp>
        <p:nvSpPr>
          <p:cNvPr id="4" name="Shape 2"/>
          <p:cNvSpPr/>
          <p:nvPr/>
        </p:nvSpPr>
        <p:spPr>
          <a:xfrm>
            <a:off x="457200" y="685800"/>
            <a:ext cx="11247120" cy="502920"/>
          </a:xfrm>
          <a:prstGeom prst="rect">
            <a:avLst>
              <a:gd name="adj" fmla="val 10909"/>
            </a:avLst>
          </a:prstGeom>
          <a:solidFill>
            <a:srgbClr val="FEF2F2"/>
          </a:solidFill>
          <a:ln w="6350">
            <a:solidFill>
              <a:srgbClr val="EF4444"/>
            </a:solidFill>
            <a:prstDash val="solid"/>
          </a:ln>
        </p:spPr>
      </p:sp>
      <p:sp>
        <p:nvSpPr>
          <p:cNvPr id="5" name="Text 3"/>
          <p:cNvSpPr/>
          <p:nvPr/>
        </p:nvSpPr>
        <p:spPr>
          <a:xfrm>
            <a:off x="548640" y="704088"/>
            <a:ext cx="1097280" cy="20116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b="1" dirty="0">
                <a:solidFill>
                  <a:srgbClr val="DC2626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🎯 痛点</a:t>
            </a:r>
            <a:endParaRPr lang="en-US" sz="900" dirty="0"/>
          </a:p>
        </p:txBody>
      </p:sp>
      <p:sp>
        <p:nvSpPr>
          <p:cNvPr id="6" name="Text 4"/>
          <p:cNvSpPr/>
          <p:nvPr/>
        </p:nvSpPr>
        <p:spPr>
          <a:xfrm>
            <a:off x="548640" y="914400"/>
            <a:ext cx="109728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dirty="0">
                <a:solidFill>
                  <a:srgbClr val="1D1D1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⚠️ 痛点：胶囊和包装膜外观缺陷依赖人工目检，漏检率高、一致性差，质量问题反馈周期长达数天</a:t>
            </a:r>
            <a:endParaRPr lang="en-US" sz="1200" dirty="0"/>
          </a:p>
        </p:txBody>
      </p:sp>
      <p:sp>
        <p:nvSpPr>
          <p:cNvPr id="7" name="Text 5"/>
          <p:cNvSpPr/>
          <p:nvPr/>
        </p:nvSpPr>
        <p:spPr>
          <a:xfrm>
            <a:off x="457200" y="1371600"/>
            <a:ext cx="109728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00" b="1" dirty="0">
                <a:solidFill>
                  <a:srgbClr val="2E7D3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💡 思路</a:t>
            </a:r>
            <a:endParaRPr lang="en-US" sz="1000" dirty="0"/>
          </a:p>
        </p:txBody>
      </p:sp>
      <p:sp>
        <p:nvSpPr>
          <p:cNvPr id="8" name="Text 6"/>
          <p:cNvSpPr/>
          <p:nvPr/>
        </p:nvSpPr>
        <p:spPr>
          <a:xfrm>
            <a:off x="457200" y="1600200"/>
            <a:ext cx="1124712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dirty="0">
                <a:solidFill>
                  <a:srgbClr val="2E7D3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💡 方案：引入机器视觉+深度学习自动检测，结合生成式AI实现缺陷根因分析与工艺自愈</a:t>
            </a:r>
            <a:endParaRPr lang="en-US" sz="1200" dirty="0"/>
          </a:p>
        </p:txBody>
      </p:sp>
      <p:sp>
        <p:nvSpPr>
          <p:cNvPr id="9" name="Text 7"/>
          <p:cNvSpPr/>
          <p:nvPr/>
        </p:nvSpPr>
        <p:spPr>
          <a:xfrm>
            <a:off x="457200" y="2057400"/>
            <a:ext cx="182880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00" b="1" dirty="0">
                <a:solidFill>
                  <a:srgbClr val="1565C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🔧 实施路径</a:t>
            </a:r>
            <a:endParaRPr lang="en-US" sz="1000" dirty="0"/>
          </a:p>
        </p:txBody>
      </p:sp>
      <p:sp>
        <p:nvSpPr>
          <p:cNvPr id="10" name="Text 8"/>
          <p:cNvSpPr/>
          <p:nvPr/>
        </p:nvSpPr>
        <p:spPr>
          <a:xfrm>
            <a:off x="548640" y="2331720"/>
            <a:ext cx="109728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100" dirty="0">
                <a:solidFill>
                  <a:srgbClr val="1D1D1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• Step 1 — 视觉布防：在产线关键节点部署高清工业相机，采集胶囊外观、印刷对位、封口质量图像 Step 2 — 深度学习训练：基于百万级缺陷样本训练CNN模型，实现对裂纹、色差、气泡等20+类缺陷的亚毫米级识别 Step 3 — 实时判定：检测速度达300件/分钟，不合格品自动剔除，判定结果同步至质量数据中台 Step 4 — GenAI根因分析：生成式AI将缺陷图像与工艺参数关联，反向追溯根因（如模具磨损、温控偏移），自动生成改善建议 Step 5 — 知识沉淀：将每次缺陷案例沉淀为工艺知识图谱，形成持续自愈的质量闭环</a:t>
            </a:r>
            <a:endParaRPr lang="en-US" sz="1100" dirty="0"/>
          </a:p>
        </p:txBody>
      </p:sp>
      <p:sp>
        <p:nvSpPr>
          <p:cNvPr id="11" name="Text 9"/>
          <p:cNvSpPr/>
          <p:nvPr/>
        </p:nvSpPr>
        <p:spPr>
          <a:xfrm>
            <a:off x="457200" y="3931920"/>
            <a:ext cx="182880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00" b="1" dirty="0">
                <a:solidFill>
                  <a:srgbClr val="1565C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🏷 技术标签</a:t>
            </a:r>
            <a:endParaRPr lang="en-US" sz="1000" dirty="0"/>
          </a:p>
        </p:txBody>
      </p:sp>
      <p:sp>
        <p:nvSpPr>
          <p:cNvPr id="12" name="Text 10"/>
          <p:cNvSpPr/>
          <p:nvPr/>
        </p:nvSpPr>
        <p:spPr>
          <a:xfrm>
            <a:off x="457200" y="4160520"/>
            <a:ext cx="1097280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00" dirty="0">
                <a:solidFill>
                  <a:srgbClr val="1565C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01.03.02 · 05.01.01</a:t>
            </a:r>
            <a:endParaRPr lang="en-US" sz="1000" dirty="0"/>
          </a:p>
        </p:txBody>
      </p:sp>
      <p:sp>
        <p:nvSpPr>
          <p:cNvPr id="13" name="Text 11"/>
          <p:cNvSpPr/>
          <p:nvPr/>
        </p:nvSpPr>
        <p:spPr>
          <a:xfrm>
            <a:off x="9601200" y="6400800"/>
            <a:ext cx="228600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9999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● 老陈说灯塔</a:t>
            </a:r>
            <a:endParaRPr lang="en-US" sz="900" dirty="0"/>
          </a:p>
        </p:txBody>
      </p:sp>
      <p:sp>
        <p:nvSpPr>
          <p:cNvPr id="14" name="Text 12"/>
          <p:cNvSpPr/>
          <p:nvPr/>
        </p:nvSpPr>
        <p:spPr>
          <a:xfrm>
            <a:off x="274320" y="137160"/>
            <a:ext cx="18288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800" dirty="0">
                <a:solidFill>
                  <a:srgbClr val="555555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PAGE 4 / 12</a:t>
            </a:r>
            <a:endParaRPr lang="en-US" sz="800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5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457200" y="128016"/>
            <a:ext cx="1645920" cy="365760"/>
          </a:xfrm>
          <a:prstGeom prst="rect">
            <a:avLst>
              <a:gd name="adj" fmla="val 20000"/>
            </a:avLst>
          </a:prstGeom>
          <a:solidFill>
            <a:srgbClr val="F59E0B"/>
          </a:solidFill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900" b="1" dirty="0">
                <a:solidFill>
                  <a:srgbClr val="FFFFF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核心案例 ③</a:t>
            </a:r>
            <a:endParaRPr lang="en-US" sz="900" dirty="0"/>
          </a:p>
        </p:txBody>
      </p:sp>
      <p:sp>
        <p:nvSpPr>
          <p:cNvPr id="3" name="Text 1"/>
          <p:cNvSpPr/>
          <p:nvPr/>
        </p:nvSpPr>
        <p:spPr>
          <a:xfrm>
            <a:off x="2286000" y="128016"/>
            <a:ext cx="9144000" cy="4114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000" b="1" dirty="0">
                <a:solidFill>
                  <a:srgbClr val="1D1D1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③ AI能源管理系统 核心用例</a:t>
            </a:r>
            <a:endParaRPr lang="en-US" sz="2000" dirty="0"/>
          </a:p>
        </p:txBody>
      </p:sp>
      <p:sp>
        <p:nvSpPr>
          <p:cNvPr id="4" name="Shape 2"/>
          <p:cNvSpPr/>
          <p:nvPr/>
        </p:nvSpPr>
        <p:spPr>
          <a:xfrm>
            <a:off x="457200" y="685800"/>
            <a:ext cx="11247120" cy="502920"/>
          </a:xfrm>
          <a:prstGeom prst="rect">
            <a:avLst>
              <a:gd name="adj" fmla="val 10909"/>
            </a:avLst>
          </a:prstGeom>
          <a:solidFill>
            <a:srgbClr val="FEF2F2"/>
          </a:solidFill>
          <a:ln w="6350">
            <a:solidFill>
              <a:srgbClr val="EF4444"/>
            </a:solidFill>
            <a:prstDash val="solid"/>
          </a:ln>
        </p:spPr>
      </p:sp>
      <p:sp>
        <p:nvSpPr>
          <p:cNvPr id="5" name="Text 3"/>
          <p:cNvSpPr/>
          <p:nvPr/>
        </p:nvSpPr>
        <p:spPr>
          <a:xfrm>
            <a:off x="548640" y="704088"/>
            <a:ext cx="1097280" cy="20116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b="1" dirty="0">
                <a:solidFill>
                  <a:srgbClr val="DC2626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🎯 痛点</a:t>
            </a:r>
            <a:endParaRPr lang="en-US" sz="900" dirty="0"/>
          </a:p>
        </p:txBody>
      </p:sp>
      <p:sp>
        <p:nvSpPr>
          <p:cNvPr id="6" name="Text 4"/>
          <p:cNvSpPr/>
          <p:nvPr/>
        </p:nvSpPr>
        <p:spPr>
          <a:xfrm>
            <a:off x="548640" y="914400"/>
            <a:ext cx="109728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dirty="0">
                <a:solidFill>
                  <a:srgbClr val="1D1D1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⚠️ 痛点：包装产线大型设备（挤出机、成型机、烘干线）能耗巨大，缺乏能耗透明度和系统优化手段</a:t>
            </a:r>
            <a:endParaRPr lang="en-US" sz="1200" dirty="0"/>
          </a:p>
        </p:txBody>
      </p:sp>
      <p:sp>
        <p:nvSpPr>
          <p:cNvPr id="7" name="Text 5"/>
          <p:cNvSpPr/>
          <p:nvPr/>
        </p:nvSpPr>
        <p:spPr>
          <a:xfrm>
            <a:off x="457200" y="1371600"/>
            <a:ext cx="109728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00" b="1" dirty="0">
                <a:solidFill>
                  <a:srgbClr val="2E7D3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💡 思路</a:t>
            </a:r>
            <a:endParaRPr lang="en-US" sz="1000" dirty="0"/>
          </a:p>
        </p:txBody>
      </p:sp>
      <p:sp>
        <p:nvSpPr>
          <p:cNvPr id="8" name="Text 6"/>
          <p:cNvSpPr/>
          <p:nvPr/>
        </p:nvSpPr>
        <p:spPr>
          <a:xfrm>
            <a:off x="457200" y="1600200"/>
            <a:ext cx="1124712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dirty="0">
                <a:solidFill>
                  <a:srgbClr val="2E7D3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💡 方案：构建AI驱动的实时能源监控与优化平台，实现设备级能耗可视化、异常诊断和智能调度</a:t>
            </a:r>
            <a:endParaRPr lang="en-US" sz="1200" dirty="0"/>
          </a:p>
        </p:txBody>
      </p:sp>
      <p:sp>
        <p:nvSpPr>
          <p:cNvPr id="9" name="Text 7"/>
          <p:cNvSpPr/>
          <p:nvPr/>
        </p:nvSpPr>
        <p:spPr>
          <a:xfrm>
            <a:off x="457200" y="2057400"/>
            <a:ext cx="182880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00" b="1" dirty="0">
                <a:solidFill>
                  <a:srgbClr val="1565C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🔧 实施路径</a:t>
            </a:r>
            <a:endParaRPr lang="en-US" sz="1000" dirty="0"/>
          </a:p>
        </p:txBody>
      </p:sp>
      <p:sp>
        <p:nvSpPr>
          <p:cNvPr id="10" name="Text 8"/>
          <p:cNvSpPr/>
          <p:nvPr/>
        </p:nvSpPr>
        <p:spPr>
          <a:xfrm>
            <a:off x="548640" y="2331720"/>
            <a:ext cx="109728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100" dirty="0">
                <a:solidFill>
                  <a:srgbClr val="1D1D1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• Step 1 — 能耗计量：在每台设备部署智能电表和热量传感器，实现秒级能耗数据采集 Step 2 — 可视化看板：能源数据汇聚至云平台，生成车间/产线/设备三级能耗热力图 Step 3 — 异常诊断：ML模型识别异常能耗模式（如空转、过载），自动推送检修工单 Step 4 — 智能调度：AI算法根据分时电价和生产计划，优化高能耗工序排程，避开峰时用电 Step 5 — 碳管理：将能耗数据转化为碳排放数据，建立产品碳足迹档案，为出口合规提供支撑</a:t>
            </a:r>
            <a:endParaRPr lang="en-US" sz="1100" dirty="0"/>
          </a:p>
        </p:txBody>
      </p:sp>
      <p:sp>
        <p:nvSpPr>
          <p:cNvPr id="11" name="Text 9"/>
          <p:cNvSpPr/>
          <p:nvPr/>
        </p:nvSpPr>
        <p:spPr>
          <a:xfrm>
            <a:off x="457200" y="3931920"/>
            <a:ext cx="182880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00" b="1" dirty="0">
                <a:solidFill>
                  <a:srgbClr val="1565C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🏷 技术标签</a:t>
            </a:r>
            <a:endParaRPr lang="en-US" sz="1000" dirty="0"/>
          </a:p>
        </p:txBody>
      </p:sp>
      <p:sp>
        <p:nvSpPr>
          <p:cNvPr id="12" name="Text 10"/>
          <p:cNvSpPr/>
          <p:nvPr/>
        </p:nvSpPr>
        <p:spPr>
          <a:xfrm>
            <a:off x="457200" y="4160520"/>
            <a:ext cx="1097280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00" dirty="0">
                <a:solidFill>
                  <a:srgbClr val="1565C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09.03.01 · 09.02.01</a:t>
            </a:r>
            <a:endParaRPr lang="en-US" sz="1000" dirty="0"/>
          </a:p>
        </p:txBody>
      </p:sp>
      <p:sp>
        <p:nvSpPr>
          <p:cNvPr id="13" name="Text 11"/>
          <p:cNvSpPr/>
          <p:nvPr/>
        </p:nvSpPr>
        <p:spPr>
          <a:xfrm>
            <a:off x="9601200" y="6400800"/>
            <a:ext cx="228600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9999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● 老陈说灯塔</a:t>
            </a:r>
            <a:endParaRPr lang="en-US" sz="900" dirty="0"/>
          </a:p>
        </p:txBody>
      </p:sp>
      <p:sp>
        <p:nvSpPr>
          <p:cNvPr id="14" name="Text 12"/>
          <p:cNvSpPr/>
          <p:nvPr/>
        </p:nvSpPr>
        <p:spPr>
          <a:xfrm>
            <a:off x="274320" y="137160"/>
            <a:ext cx="18288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800" dirty="0">
                <a:solidFill>
                  <a:srgbClr val="555555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PAGE 5 / 12</a:t>
            </a:r>
            <a:endParaRPr lang="en-US" sz="800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6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457200" y="128016"/>
            <a:ext cx="1645920" cy="365760"/>
          </a:xfrm>
          <a:prstGeom prst="rect">
            <a:avLst>
              <a:gd name="adj" fmla="val 20000"/>
            </a:avLst>
          </a:prstGeom>
          <a:solidFill>
            <a:srgbClr val="F59E0B"/>
          </a:solidFill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900" b="1" dirty="0">
                <a:solidFill>
                  <a:srgbClr val="FFFFF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核心案例 ④</a:t>
            </a:r>
            <a:endParaRPr lang="en-US" sz="900" dirty="0"/>
          </a:p>
        </p:txBody>
      </p:sp>
      <p:sp>
        <p:nvSpPr>
          <p:cNvPr id="3" name="Text 1"/>
          <p:cNvSpPr/>
          <p:nvPr/>
        </p:nvSpPr>
        <p:spPr>
          <a:xfrm>
            <a:off x="2286000" y="128016"/>
            <a:ext cx="9144000" cy="4114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000" b="1" dirty="0">
                <a:solidFill>
                  <a:srgbClr val="1D1D1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④ 智能供应链协同 核心用例</a:t>
            </a:r>
            <a:endParaRPr lang="en-US" sz="2000" dirty="0"/>
          </a:p>
        </p:txBody>
      </p:sp>
      <p:sp>
        <p:nvSpPr>
          <p:cNvPr id="4" name="Shape 2"/>
          <p:cNvSpPr/>
          <p:nvPr/>
        </p:nvSpPr>
        <p:spPr>
          <a:xfrm>
            <a:off x="457200" y="685800"/>
            <a:ext cx="11247120" cy="502920"/>
          </a:xfrm>
          <a:prstGeom prst="rect">
            <a:avLst>
              <a:gd name="adj" fmla="val 10909"/>
            </a:avLst>
          </a:prstGeom>
          <a:solidFill>
            <a:srgbClr val="FEF2F2"/>
          </a:solidFill>
          <a:ln w="6350">
            <a:solidFill>
              <a:srgbClr val="EF4444"/>
            </a:solidFill>
            <a:prstDash val="solid"/>
          </a:ln>
        </p:spPr>
      </p:sp>
      <p:sp>
        <p:nvSpPr>
          <p:cNvPr id="5" name="Text 3"/>
          <p:cNvSpPr/>
          <p:nvPr/>
        </p:nvSpPr>
        <p:spPr>
          <a:xfrm>
            <a:off x="548640" y="704088"/>
            <a:ext cx="1097280" cy="20116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b="1" dirty="0">
                <a:solidFill>
                  <a:srgbClr val="DC2626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🎯 痛点</a:t>
            </a:r>
            <a:endParaRPr lang="en-US" sz="900" dirty="0"/>
          </a:p>
        </p:txBody>
      </p:sp>
      <p:sp>
        <p:nvSpPr>
          <p:cNvPr id="6" name="Text 4"/>
          <p:cNvSpPr/>
          <p:nvPr/>
        </p:nvSpPr>
        <p:spPr>
          <a:xfrm>
            <a:off x="548640" y="914400"/>
            <a:ext cx="109728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dirty="0">
                <a:solidFill>
                  <a:srgbClr val="1D1D1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⚠️ 痛点：原材料品类多（明胶、HPMC、铝箔、油墨），供应商分布全球，人工跟单导致库存波动大、缺料和积压并存</a:t>
            </a:r>
            <a:endParaRPr lang="en-US" sz="1200" dirty="0"/>
          </a:p>
        </p:txBody>
      </p:sp>
      <p:sp>
        <p:nvSpPr>
          <p:cNvPr id="7" name="Text 5"/>
          <p:cNvSpPr/>
          <p:nvPr/>
        </p:nvSpPr>
        <p:spPr>
          <a:xfrm>
            <a:off x="457200" y="1371600"/>
            <a:ext cx="109728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00" b="1" dirty="0">
                <a:solidFill>
                  <a:srgbClr val="2E7D3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💡 思路</a:t>
            </a:r>
            <a:endParaRPr lang="en-US" sz="1000" dirty="0"/>
          </a:p>
        </p:txBody>
      </p:sp>
      <p:sp>
        <p:nvSpPr>
          <p:cNvPr id="8" name="Text 6"/>
          <p:cNvSpPr/>
          <p:nvPr/>
        </p:nvSpPr>
        <p:spPr>
          <a:xfrm>
            <a:off x="457200" y="1600200"/>
            <a:ext cx="1124712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dirty="0">
                <a:solidFill>
                  <a:srgbClr val="2E7D3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💡 方案：搭建供应链控制塔，实现供应商到产线的端到端可视化和智能协同</a:t>
            </a:r>
            <a:endParaRPr lang="en-US" sz="1200" dirty="0"/>
          </a:p>
        </p:txBody>
      </p:sp>
      <p:sp>
        <p:nvSpPr>
          <p:cNvPr id="9" name="Text 7"/>
          <p:cNvSpPr/>
          <p:nvPr/>
        </p:nvSpPr>
        <p:spPr>
          <a:xfrm>
            <a:off x="457200" y="2057400"/>
            <a:ext cx="182880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00" b="1" dirty="0">
                <a:solidFill>
                  <a:srgbClr val="1565C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🔧 实施路径</a:t>
            </a:r>
            <a:endParaRPr lang="en-US" sz="1000" dirty="0"/>
          </a:p>
        </p:txBody>
      </p:sp>
      <p:sp>
        <p:nvSpPr>
          <p:cNvPr id="10" name="Text 8"/>
          <p:cNvSpPr/>
          <p:nvPr/>
        </p:nvSpPr>
        <p:spPr>
          <a:xfrm>
            <a:off x="548640" y="2331720"/>
            <a:ext cx="109728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100" dirty="0">
                <a:solidFill>
                  <a:srgbClr val="1D1D1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• Step 1 — 控制塔搭建：集成ERP、WMS、TMS系统数据，构建供应链全景一张图 Step 2 — 需求预测：基于历史订单+客户滚动预测+市场趋势，AI生成多级库存补货建议 Step 3 — 供应商协同：供应商门户实时同步需求预测和质量要求，自动触发补货和物流调度 Step 4 — 智能仓储：RFID物料追踪 + AGV自动搬运，实现原材料从入库到上线全链路数字化 Step 5 — 风险预警：实时监控全球物流异常（港口拥堵、天气），提前72小时预警供应中断风险</a:t>
            </a:r>
            <a:endParaRPr lang="en-US" sz="1100" dirty="0"/>
          </a:p>
        </p:txBody>
      </p:sp>
      <p:sp>
        <p:nvSpPr>
          <p:cNvPr id="11" name="Text 9"/>
          <p:cNvSpPr/>
          <p:nvPr/>
        </p:nvSpPr>
        <p:spPr>
          <a:xfrm>
            <a:off x="457200" y="3931920"/>
            <a:ext cx="182880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00" b="1" dirty="0">
                <a:solidFill>
                  <a:srgbClr val="1565C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🏷 技术标签</a:t>
            </a:r>
            <a:endParaRPr lang="en-US" sz="1000" dirty="0"/>
          </a:p>
        </p:txBody>
      </p:sp>
      <p:sp>
        <p:nvSpPr>
          <p:cNvPr id="12" name="Text 10"/>
          <p:cNvSpPr/>
          <p:nvPr/>
        </p:nvSpPr>
        <p:spPr>
          <a:xfrm>
            <a:off x="457200" y="4160520"/>
            <a:ext cx="1097280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00" dirty="0">
                <a:solidFill>
                  <a:srgbClr val="1565C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04.01.01 · 04.01.03</a:t>
            </a:r>
            <a:endParaRPr lang="en-US" sz="1000" dirty="0"/>
          </a:p>
        </p:txBody>
      </p:sp>
      <p:sp>
        <p:nvSpPr>
          <p:cNvPr id="13" name="Text 11"/>
          <p:cNvSpPr/>
          <p:nvPr/>
        </p:nvSpPr>
        <p:spPr>
          <a:xfrm>
            <a:off x="9601200" y="6400800"/>
            <a:ext cx="228600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9999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● 老陈说灯塔</a:t>
            </a:r>
            <a:endParaRPr lang="en-US" sz="900" dirty="0"/>
          </a:p>
        </p:txBody>
      </p:sp>
      <p:sp>
        <p:nvSpPr>
          <p:cNvPr id="14" name="Text 12"/>
          <p:cNvSpPr/>
          <p:nvPr/>
        </p:nvSpPr>
        <p:spPr>
          <a:xfrm>
            <a:off x="274320" y="137160"/>
            <a:ext cx="18288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800" dirty="0">
                <a:solidFill>
                  <a:srgbClr val="555555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PAGE 6 / 12</a:t>
            </a:r>
            <a:endParaRPr lang="en-US" sz="800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7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457200" y="128016"/>
            <a:ext cx="1645920" cy="365760"/>
          </a:xfrm>
          <a:prstGeom prst="rect">
            <a:avLst>
              <a:gd name="adj" fmla="val 20000"/>
            </a:avLst>
          </a:prstGeom>
          <a:solidFill>
            <a:srgbClr val="F59E0B"/>
          </a:solidFill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900" b="1" dirty="0">
                <a:solidFill>
                  <a:srgbClr val="FFFFF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核心案例 ?</a:t>
            </a:r>
            <a:endParaRPr lang="en-US" sz="900" dirty="0"/>
          </a:p>
        </p:txBody>
      </p:sp>
      <p:sp>
        <p:nvSpPr>
          <p:cNvPr id="3" name="Text 1"/>
          <p:cNvSpPr/>
          <p:nvPr/>
        </p:nvSpPr>
        <p:spPr>
          <a:xfrm>
            <a:off x="2286000" y="128016"/>
            <a:ext cx="9144000" cy="4114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000" b="1" dirty="0">
                <a:solidFill>
                  <a:srgbClr val="1D1D1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⑤ 数字化采购优化 核心用例</a:t>
            </a:r>
            <a:endParaRPr lang="en-US" sz="2000" dirty="0"/>
          </a:p>
        </p:txBody>
      </p:sp>
      <p:sp>
        <p:nvSpPr>
          <p:cNvPr id="4" name="Shape 2"/>
          <p:cNvSpPr/>
          <p:nvPr/>
        </p:nvSpPr>
        <p:spPr>
          <a:xfrm>
            <a:off x="457200" y="685800"/>
            <a:ext cx="11247120" cy="502920"/>
          </a:xfrm>
          <a:prstGeom prst="rect">
            <a:avLst>
              <a:gd name="adj" fmla="val 10909"/>
            </a:avLst>
          </a:prstGeom>
          <a:solidFill>
            <a:srgbClr val="FEF2F2"/>
          </a:solidFill>
          <a:ln w="6350">
            <a:solidFill>
              <a:srgbClr val="EF4444"/>
            </a:solidFill>
            <a:prstDash val="solid"/>
          </a:ln>
        </p:spPr>
      </p:sp>
      <p:sp>
        <p:nvSpPr>
          <p:cNvPr id="5" name="Text 3"/>
          <p:cNvSpPr/>
          <p:nvPr/>
        </p:nvSpPr>
        <p:spPr>
          <a:xfrm>
            <a:off x="548640" y="704088"/>
            <a:ext cx="1097280" cy="20116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b="1" dirty="0">
                <a:solidFill>
                  <a:srgbClr val="DC2626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🎯 痛点</a:t>
            </a:r>
            <a:endParaRPr lang="en-US" sz="900" dirty="0"/>
          </a:p>
        </p:txBody>
      </p:sp>
      <p:sp>
        <p:nvSpPr>
          <p:cNvPr id="6" name="Text 4"/>
          <p:cNvSpPr/>
          <p:nvPr/>
        </p:nvSpPr>
        <p:spPr>
          <a:xfrm>
            <a:off x="548640" y="914400"/>
            <a:ext cx="109728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dirty="0">
                <a:solidFill>
                  <a:srgbClr val="1D1D1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⚠️ 痛点：采购流程依赖邮件和电子表格，询价比价效率低，供应商评估缺乏量化依据</a:t>
            </a:r>
            <a:endParaRPr lang="en-US" sz="1200" dirty="0"/>
          </a:p>
        </p:txBody>
      </p:sp>
      <p:sp>
        <p:nvSpPr>
          <p:cNvPr id="7" name="Text 5"/>
          <p:cNvSpPr/>
          <p:nvPr/>
        </p:nvSpPr>
        <p:spPr>
          <a:xfrm>
            <a:off x="457200" y="1371600"/>
            <a:ext cx="109728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00" b="1" dirty="0">
                <a:solidFill>
                  <a:srgbClr val="2E7D3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💡 思路</a:t>
            </a:r>
            <a:endParaRPr lang="en-US" sz="1000" dirty="0"/>
          </a:p>
        </p:txBody>
      </p:sp>
      <p:sp>
        <p:nvSpPr>
          <p:cNvPr id="8" name="Text 6"/>
          <p:cNvSpPr/>
          <p:nvPr/>
        </p:nvSpPr>
        <p:spPr>
          <a:xfrm>
            <a:off x="457200" y="1600200"/>
            <a:ext cx="1124712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dirty="0">
                <a:solidFill>
                  <a:srgbClr val="2E7D3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💡 方案：构建数字化采购平台，实现需求自动匹配、在线竞标、供应商绩效量化评分</a:t>
            </a:r>
            <a:endParaRPr lang="en-US" sz="1200" dirty="0"/>
          </a:p>
        </p:txBody>
      </p:sp>
      <p:sp>
        <p:nvSpPr>
          <p:cNvPr id="9" name="Text 7"/>
          <p:cNvSpPr/>
          <p:nvPr/>
        </p:nvSpPr>
        <p:spPr>
          <a:xfrm>
            <a:off x="457200" y="2057400"/>
            <a:ext cx="182880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00" b="1" dirty="0">
                <a:solidFill>
                  <a:srgbClr val="1565C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🔧 实施路径</a:t>
            </a:r>
            <a:endParaRPr lang="en-US" sz="1000" dirty="0"/>
          </a:p>
        </p:txBody>
      </p:sp>
      <p:sp>
        <p:nvSpPr>
          <p:cNvPr id="10" name="Text 8"/>
          <p:cNvSpPr/>
          <p:nvPr/>
        </p:nvSpPr>
        <p:spPr>
          <a:xfrm>
            <a:off x="548640" y="2331720"/>
            <a:ext cx="109728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100" dirty="0">
                <a:solidFill>
                  <a:srgbClr val="1D1D1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• Step 1 — 平台搭建：部署云原生SRM系统，覆盖询价、招标、合同、结算全流程 Step 2 — 自动匹配：NLP解析采购需求，自动匹配供应商资质和报价历史，生成比价报告 Step 3 — 在线竞标：反向竞拍机制驱动供应商在线竞价，降低采购成本 Step 4 — 绩效评分：构建供应商KPI看板（交付及时率、质量合格率、价格竞争力），动态分级管理 Step 5 — 合规追溯：全流程电子化留痕，满足制药行业GMP审计追溯要求</a:t>
            </a:r>
            <a:endParaRPr lang="en-US" sz="1100" dirty="0"/>
          </a:p>
        </p:txBody>
      </p:sp>
      <p:sp>
        <p:nvSpPr>
          <p:cNvPr id="11" name="Text 9"/>
          <p:cNvSpPr/>
          <p:nvPr/>
        </p:nvSpPr>
        <p:spPr>
          <a:xfrm>
            <a:off x="457200" y="3931920"/>
            <a:ext cx="182880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00" b="1" dirty="0">
                <a:solidFill>
                  <a:srgbClr val="1565C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🏷 技术标签</a:t>
            </a:r>
            <a:endParaRPr lang="en-US" sz="1000" dirty="0"/>
          </a:p>
        </p:txBody>
      </p:sp>
      <p:sp>
        <p:nvSpPr>
          <p:cNvPr id="12" name="Text 10"/>
          <p:cNvSpPr/>
          <p:nvPr/>
        </p:nvSpPr>
        <p:spPr>
          <a:xfrm>
            <a:off x="457200" y="4160520"/>
            <a:ext cx="1097280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00" dirty="0">
                <a:solidFill>
                  <a:srgbClr val="1565C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02.02.04 · 04.03.01</a:t>
            </a:r>
            <a:endParaRPr lang="en-US" sz="1000" dirty="0"/>
          </a:p>
        </p:txBody>
      </p:sp>
      <p:sp>
        <p:nvSpPr>
          <p:cNvPr id="13" name="Text 11"/>
          <p:cNvSpPr/>
          <p:nvPr/>
        </p:nvSpPr>
        <p:spPr>
          <a:xfrm>
            <a:off x="9601200" y="6400800"/>
            <a:ext cx="228600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9999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● 老陈说灯塔</a:t>
            </a:r>
            <a:endParaRPr lang="en-US" sz="900" dirty="0"/>
          </a:p>
        </p:txBody>
      </p:sp>
      <p:sp>
        <p:nvSpPr>
          <p:cNvPr id="14" name="Text 12"/>
          <p:cNvSpPr/>
          <p:nvPr/>
        </p:nvSpPr>
        <p:spPr>
          <a:xfrm>
            <a:off x="274320" y="137160"/>
            <a:ext cx="18288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800" dirty="0">
                <a:solidFill>
                  <a:srgbClr val="555555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PAGE 7 / 12</a:t>
            </a:r>
            <a:endParaRPr lang="en-US" sz="800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8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457200" y="182880"/>
            <a:ext cx="4572000" cy="457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200" b="1" dirty="0">
                <a:solidFill>
                  <a:srgbClr val="1565C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📊 绩效总览</a:t>
            </a:r>
            <a:endParaRPr lang="en-US" sz="2200" dirty="0"/>
          </a:p>
        </p:txBody>
      </p:sp>
      <p:graphicFrame>
        <p:nvGraphicFramePr>
          <p:cNvPr id="9" name="Table 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79011935"/>
              </p:ext>
            </p:extLst>
          </p:nvPr>
        </p:nvGraphicFramePr>
        <p:xfrm>
          <a:off x="457200" y="914400"/>
          <a:ext cx="11247120" cy="914400"/>
        </p:xfrm>
        <a:graphic>
          <a:graphicData uri="http://schemas.openxmlformats.org/drawingml/2006/table">
            <a:tbl>
              <a:tblPr/>
              <a:tblGrid>
                <a:gridCol w="3657600"/>
                <a:gridCol w="2286000"/>
                <a:gridCol w="5303520"/>
              </a:tblGrid>
              <a:tr h="502920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00" b="1" dirty="0">
                          <a:solidFill>
                            <a:srgbClr val="FFFFFF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指标</a:t>
                      </a:r>
                      <a:endParaRPr lang="en-US" sz="110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2E7D32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1100" b="1" dirty="0">
                          <a:solidFill>
                            <a:srgbClr val="FFFFFF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改善</a:t>
                      </a:r>
                      <a:endParaRPr lang="en-US" sz="1100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2E7D32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00" b="1" dirty="0">
                          <a:solidFill>
                            <a:srgbClr val="FFFFFF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技术手段</a:t>
                      </a:r>
                      <a:endParaRPr lang="en-US" sz="110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2E7D32"/>
                    </a:solidFill>
                  </a:tcPr>
                </a:tc>
              </a:tr>
              <a:tr h="502920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00" dirty="0">
                          <a:solidFill>
                            <a:srgbClr val="1D1D1F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交付周期</a:t>
                      </a:r>
                      <a:endParaRPr lang="en-US" sz="110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1300" b="1" dirty="0">
                          <a:solidFill>
                            <a:srgbClr val="2E7D32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↓40%</a:t>
                      </a:r>
                      <a:endParaRPr lang="en-US" sz="1300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00" dirty="0">
                          <a:solidFill>
                            <a:srgbClr val="5555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IIoT+数字孪生实现端到端生产透明化，交付响应速度进入行业</a:t>
                      </a:r>
                      <a:endParaRPr lang="en-US" sz="110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02920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00" dirty="0">
                          <a:solidFill>
                            <a:srgbClr val="1D1D1F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产品缺陷率</a:t>
                      </a:r>
                      <a:endParaRPr lang="en-US" sz="110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1300" b="1" dirty="0">
                          <a:solidFill>
                            <a:srgbClr val="2E7D32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↓71%</a:t>
                      </a:r>
                      <a:endParaRPr lang="en-US" sz="1300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00" dirty="0">
                          <a:solidFill>
                            <a:srgbClr val="5555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ML+GenAI视觉检测将传统人工目检升级为亚毫米级自动判定</a:t>
                      </a:r>
                      <a:endParaRPr lang="en-US" sz="110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02920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00" dirty="0">
                          <a:solidFill>
                            <a:srgbClr val="1D1D1F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能源消耗</a:t>
                      </a:r>
                      <a:endParaRPr lang="en-US" sz="110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1300" b="1" dirty="0">
                          <a:solidFill>
                            <a:srgbClr val="2E7D32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↓31%</a:t>
                      </a:r>
                      <a:endParaRPr lang="en-US" sz="1300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00" dirty="0">
                          <a:solidFill>
                            <a:srgbClr val="5555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AI能源管理平台实现设备级能耗实时优化，兼顾降本与减碳双目标</a:t>
                      </a:r>
                      <a:endParaRPr lang="en-US" sz="110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02920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00" dirty="0">
                          <a:solidFill>
                            <a:srgbClr val="1D1D1F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准时足量交付率(OTIF)</a:t>
                      </a:r>
                      <a:endParaRPr lang="en-US" sz="110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1300" b="1" dirty="0">
                          <a:solidFill>
                            <a:srgbClr val="2E7D32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↑34%</a:t>
                      </a:r>
                      <a:endParaRPr lang="en-US" sz="1300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00" dirty="0">
                          <a:solidFill>
                            <a:srgbClr val="5555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供应链控制塔+智能仓储实现从接单到交付的全链路可视化与主动响</a:t>
                      </a:r>
                      <a:endParaRPr lang="en-US" sz="110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02920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00" dirty="0">
                          <a:solidFill>
                            <a:srgbClr val="1D1D1F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原材料成本</a:t>
                      </a:r>
                      <a:endParaRPr lang="en-US" sz="110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1300" b="1" dirty="0">
                          <a:solidFill>
                            <a:srgbClr val="2E7D32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↓20%</a:t>
                      </a:r>
                      <a:endParaRPr lang="en-US" sz="1300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00" dirty="0">
                          <a:solidFill>
                            <a:srgbClr val="5555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数字化采购平台+供应商协同推动采购效率和议价能力双提升</a:t>
                      </a:r>
                      <a:endParaRPr lang="en-US" sz="110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4" name="Text 1"/>
          <p:cNvSpPr/>
          <p:nvPr/>
        </p:nvSpPr>
        <p:spPr>
          <a:xfrm>
            <a:off x="9601200" y="6400800"/>
            <a:ext cx="228600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9999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● 老陈说灯塔</a:t>
            </a:r>
            <a:endParaRPr lang="en-US" sz="900" dirty="0"/>
          </a:p>
        </p:txBody>
      </p:sp>
      <p:sp>
        <p:nvSpPr>
          <p:cNvPr id="5" name="Text 2"/>
          <p:cNvSpPr/>
          <p:nvPr/>
        </p:nvSpPr>
        <p:spPr>
          <a:xfrm>
            <a:off x="274320" y="137160"/>
            <a:ext cx="18288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800" dirty="0">
                <a:solidFill>
                  <a:srgbClr val="555555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PAGE 8 / 12</a:t>
            </a:r>
            <a:endParaRPr lang="en-US" sz="800"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9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457200" y="1371600"/>
            <a:ext cx="11247120" cy="5486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2400" b="1" dirty="0">
                <a:solidFill>
                  <a:srgbClr val="1565C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🗺️ 技术全景</a:t>
            </a:r>
            <a:endParaRPr lang="en-US" sz="2400" dirty="0"/>
          </a:p>
        </p:txBody>
      </p:sp>
      <p:sp>
        <p:nvSpPr>
          <p:cNvPr id="3" name="Text 1"/>
          <p:cNvSpPr/>
          <p:nvPr/>
        </p:nvSpPr>
        <p:spPr>
          <a:xfrm>
            <a:off x="914400" y="2286000"/>
            <a:ext cx="10332720" cy="2743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4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已覆盖关键领域 · AI/数字孪生/IIoT/绿色可持续</a:t>
            </a:r>
            <a:endParaRPr lang="en-US" sz="1400" dirty="0"/>
          </a:p>
          <a:p>
            <a:pPr algn="ctr" indent="0" marL="0">
              <a:buNone/>
            </a:pPr>
            <a:endParaRPr lang="en-US" sz="1400" dirty="0"/>
          </a:p>
          <a:p>
            <a:pPr algn="ctr" indent="0" marL="0">
              <a:buNone/>
            </a:pPr>
            <a:r>
              <a:rPr lang="en-US" sz="14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核心绩效：交付周期 ↓40% · 产品缺陷率 ↓71% · 能源消耗 ↓31% · 准时足量交付率(OTIF) ↑34% · 原材料成本 ↓20%</a:t>
            </a:r>
            <a:endParaRPr lang="en-US" sz="1400" dirty="0"/>
          </a:p>
        </p:txBody>
      </p:sp>
      <p:sp>
        <p:nvSpPr>
          <p:cNvPr id="4" name="Text 2"/>
          <p:cNvSpPr/>
          <p:nvPr/>
        </p:nvSpPr>
        <p:spPr>
          <a:xfrm>
            <a:off x="9601200" y="6400800"/>
            <a:ext cx="228600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9999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● 老陈说灯塔</a:t>
            </a:r>
            <a:endParaRPr lang="en-US" sz="900" dirty="0"/>
          </a:p>
        </p:txBody>
      </p:sp>
      <p:sp>
        <p:nvSpPr>
          <p:cNvPr id="5" name="Text 3"/>
          <p:cNvSpPr/>
          <p:nvPr/>
        </p:nvSpPr>
        <p:spPr>
          <a:xfrm>
            <a:off x="274320" y="137160"/>
            <a:ext cx="18288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800" dirty="0">
                <a:solidFill>
                  <a:srgbClr val="555555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PAGE 9 / 12</a:t>
            </a:r>
            <a:endParaRPr lang="en-US" sz="800" dirty="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0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457200" y="1371600"/>
            <a:ext cx="11247120" cy="5486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2400" b="1" dirty="0">
                <a:solidFill>
                  <a:srgbClr val="1565C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🔍 可复制性分析</a:t>
            </a:r>
            <a:endParaRPr lang="en-US" sz="2400" dirty="0"/>
          </a:p>
        </p:txBody>
      </p:sp>
      <p:sp>
        <p:nvSpPr>
          <p:cNvPr id="3" name="Text 1"/>
          <p:cNvSpPr/>
          <p:nvPr/>
        </p:nvSpPr>
        <p:spPr>
          <a:xfrm>
            <a:off x="914400" y="2286000"/>
            <a:ext cx="10332720" cy="2743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4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企业：ACG包装材料</a:t>
            </a:r>
            <a:endParaRPr lang="en-US" sz="1400" dirty="0"/>
          </a:p>
          <a:p>
            <a:pPr algn="ctr" indent="0" marL="0">
              <a:buNone/>
            </a:pPr>
            <a:r>
              <a:rPr lang="en-US" sz="14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行业： · 先进工业（医药包装）</a:t>
            </a:r>
            <a:endParaRPr lang="en-US" sz="1400" dirty="0"/>
          </a:p>
          <a:p>
            <a:pPr algn="ctr" indent="0" marL="0">
              <a:buNone/>
            </a:pPr>
            <a:r>
              <a:rPr lang="en-US" sz="14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地点：印度 印度 · Shirwal</a:t>
            </a:r>
            <a:endParaRPr lang="en-US" sz="1400" dirty="0"/>
          </a:p>
          <a:p>
            <a:pPr algn="ctr" indent="0" marL="0">
              <a:buNone/>
            </a:pPr>
            <a:endParaRPr lang="en-US" sz="1400" dirty="0"/>
          </a:p>
          <a:p>
            <a:pPr algn="ctr" indent="0" marL="0">
              <a:buNone/>
            </a:pPr>
            <a:r>
              <a:rPr lang="en-US" sz="14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详见 HTML 网页版完整报告</a:t>
            </a:r>
            <a:endParaRPr lang="en-US" sz="1400" dirty="0"/>
          </a:p>
        </p:txBody>
      </p:sp>
      <p:sp>
        <p:nvSpPr>
          <p:cNvPr id="4" name="Text 2"/>
          <p:cNvSpPr/>
          <p:nvPr/>
        </p:nvSpPr>
        <p:spPr>
          <a:xfrm>
            <a:off x="9601200" y="6400800"/>
            <a:ext cx="228600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9999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● 老陈说灯塔</a:t>
            </a:r>
            <a:endParaRPr lang="en-US" sz="900" dirty="0"/>
          </a:p>
        </p:txBody>
      </p:sp>
      <p:sp>
        <p:nvSpPr>
          <p:cNvPr id="5" name="Text 3"/>
          <p:cNvSpPr/>
          <p:nvPr/>
        </p:nvSpPr>
        <p:spPr>
          <a:xfrm>
            <a:off x="274320" y="137160"/>
            <a:ext cx="18288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800" dirty="0">
                <a:solidFill>
                  <a:srgbClr val="555555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PAGE 10 / 12</a:t>
            </a:r>
            <a:endParaRPr lang="en-US" sz="800" dirty="0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1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457200" y="1371600"/>
            <a:ext cx="11247120" cy="5486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2400" b="1" dirty="0">
                <a:solidFill>
                  <a:srgbClr val="1565C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🏭 行业对标</a:t>
            </a:r>
            <a:endParaRPr lang="en-US" sz="2400" dirty="0"/>
          </a:p>
        </p:txBody>
      </p:sp>
      <p:sp>
        <p:nvSpPr>
          <p:cNvPr id="3" name="Text 1"/>
          <p:cNvSpPr/>
          <p:nvPr/>
        </p:nvSpPr>
        <p:spPr>
          <a:xfrm>
            <a:off x="914400" y="2286000"/>
            <a:ext cx="10332720" cy="2743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4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国标分类：先进工业（医药包装） ()</a:t>
            </a:r>
            <a:endParaRPr lang="en-US" sz="1400" dirty="0"/>
          </a:p>
          <a:p>
            <a:pPr algn="ctr" indent="0" marL="0">
              <a:buNone/>
            </a:pPr>
            <a:r>
              <a:rPr lang="en-US" sz="14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批次：第15批 · 2026年01月</a:t>
            </a:r>
            <a:endParaRPr lang="en-US" sz="1400" dirty="0"/>
          </a:p>
          <a:p>
            <a:pPr algn="ctr" indent="0" marL="0">
              <a:buNone/>
            </a:pPr>
            <a:endParaRPr lang="en-US" sz="1400" dirty="0"/>
          </a:p>
          <a:p>
            <a:pPr algn="ctr" indent="0" marL="0">
              <a:buNone/>
            </a:pPr>
            <a:r>
              <a:rPr lang="en-US" sz="14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详见 HTML 网页版完整分析</a:t>
            </a:r>
            <a:endParaRPr lang="en-US" sz="1400" dirty="0"/>
          </a:p>
        </p:txBody>
      </p:sp>
      <p:sp>
        <p:nvSpPr>
          <p:cNvPr id="4" name="Text 2"/>
          <p:cNvSpPr/>
          <p:nvPr/>
        </p:nvSpPr>
        <p:spPr>
          <a:xfrm>
            <a:off x="9601200" y="6400800"/>
            <a:ext cx="228600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9999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● 老陈说灯塔</a:t>
            </a:r>
            <a:endParaRPr lang="en-US" sz="900" dirty="0"/>
          </a:p>
        </p:txBody>
      </p:sp>
      <p:sp>
        <p:nvSpPr>
          <p:cNvPr id="5" name="Text 3"/>
          <p:cNvSpPr/>
          <p:nvPr/>
        </p:nvSpPr>
        <p:spPr>
          <a:xfrm>
            <a:off x="274320" y="137160"/>
            <a:ext cx="18288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800" dirty="0">
                <a:solidFill>
                  <a:srgbClr val="555555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PAGE 11 / 12</a:t>
            </a:r>
            <a:endParaRPr lang="en-US" sz="800" dirty="0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2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457200" y="1371600"/>
            <a:ext cx="11247120" cy="5486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2400" b="1" dirty="0">
                <a:solidFill>
                  <a:srgbClr val="1565C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💬 互动</a:t>
            </a:r>
            <a:endParaRPr lang="en-US" sz="2400" dirty="0"/>
          </a:p>
        </p:txBody>
      </p:sp>
      <p:sp>
        <p:nvSpPr>
          <p:cNvPr id="3" name="Text 1"/>
          <p:cNvSpPr/>
          <p:nvPr/>
        </p:nvSpPr>
        <p:spPr>
          <a:xfrm>
            <a:off x="914400" y="2286000"/>
            <a:ext cx="10332720" cy="2743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4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老陈说灯塔</a:t>
            </a:r>
            <a:endParaRPr lang="en-US" sz="1400" dirty="0"/>
          </a:p>
          <a:p>
            <a:pPr algn="ctr" indent="0" marL="0">
              <a:buNone/>
            </a:pPr>
            <a:r>
              <a:rPr lang="en-US" sz="14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每周一个灯塔工厂深度拆解</a:t>
            </a:r>
            <a:endParaRPr lang="en-US" sz="1400" dirty="0"/>
          </a:p>
          <a:p>
            <a:pPr algn="ctr" indent="0" marL="0">
              <a:buNone/>
            </a:pPr>
            <a:endParaRPr lang="en-US" sz="1400" dirty="0"/>
          </a:p>
          <a:p>
            <a:pPr algn="ctr" indent="0" marL="0">
              <a:buNone/>
            </a:pPr>
            <a:r>
              <a:rPr lang="en-US" sz="14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www.dtgc.net</a:t>
            </a:r>
            <a:endParaRPr lang="en-US" sz="1400" dirty="0"/>
          </a:p>
          <a:p>
            <a:pPr algn="ctr" indent="0" marL="0">
              <a:buNone/>
            </a:pPr>
            <a:endParaRPr lang="en-US" sz="1400" dirty="0"/>
          </a:p>
          <a:p>
            <a:pPr algn="ctr" indent="0" marL="0">
              <a:buNone/>
            </a:pPr>
            <a:r>
              <a:rPr lang="en-US" sz="14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回复【名录】获取完整名单</a:t>
            </a:r>
            <a:endParaRPr lang="en-US" sz="1400" dirty="0"/>
          </a:p>
          <a:p>
            <a:pPr algn="ctr" indent="0" marL="0">
              <a:buNone/>
            </a:pPr>
            <a:r>
              <a:rPr lang="en-US" sz="14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回复【分析+企业名】获取案例</a:t>
            </a:r>
            <a:endParaRPr lang="en-US" sz="1400" dirty="0"/>
          </a:p>
        </p:txBody>
      </p:sp>
      <p:sp>
        <p:nvSpPr>
          <p:cNvPr id="4" name="Text 2"/>
          <p:cNvSpPr/>
          <p:nvPr/>
        </p:nvSpPr>
        <p:spPr>
          <a:xfrm>
            <a:off x="9601200" y="6400800"/>
            <a:ext cx="228600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9999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● 老陈说灯塔</a:t>
            </a:r>
            <a:endParaRPr lang="en-US" sz="900" dirty="0"/>
          </a:p>
        </p:txBody>
      </p:sp>
      <p:sp>
        <p:nvSpPr>
          <p:cNvPr id="5" name="Text 3"/>
          <p:cNvSpPr/>
          <p:nvPr/>
        </p:nvSpPr>
        <p:spPr>
          <a:xfrm>
            <a:off x="274320" y="137160"/>
            <a:ext cx="18288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800" dirty="0">
                <a:solidFill>
                  <a:srgbClr val="555555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PAGE 12 / 12</a:t>
            </a:r>
            <a:endParaRPr lang="en-US" sz="800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On-screen Show (16:9)</PresentationFormat>
  <Paragraphs>0</Paragraphs>
  <Slides>12</Slides>
  <Notes>12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15" baseType="lpstr">
      <vt:lpstr>Arial</vt:lpstr>
      <vt:lpstr>Calibri</vt:lpstr>
      <vt:lpstr>Office Theme</vt:lpstr>
      <vt:lpstr>Slide 1</vt:lpstr>
      <vt:lpstr>Slide 2</vt:lpstr>
      <vt:lpstr>Slide 3</vt:lpstr>
      <vt:lpstr>Slide 4</vt:lpstr>
      <vt:lpstr>Slide 5</vt:lpstr>
      <vt:lpstr>Slide 6</vt:lpstr>
      <vt:lpstr>Slide 7</vt:lpstr>
      <vt:lpstr>Slide 8</vt:lpstr>
      <vt:lpstr>Slide 9</vt:lpstr>
      <vt:lpstr>Slide 10</vt:lpstr>
      <vt:lpstr>Slide 11</vt:lpstr>
      <vt:lpstr>Slide 12</vt:lpstr>
    </vt:vector>
  </TitlesOfParts>
  <Company>PptxGenJS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PptxGenJS Presentation</dc:title>
  <dc:subject>PptxGenJS Presentation</dc:subject>
  <dc:creator>PptxGenJS</dc:creator>
  <cp:lastModifiedBy>PptxGenJS</cp:lastModifiedBy>
  <cp:revision>1</cp:revision>
  <dcterms:created xsi:type="dcterms:W3CDTF">2026-07-09T10:04:39Z</dcterms:created>
  <dcterms:modified xsi:type="dcterms:W3CDTF">2026-07-09T10:04:39Z</dcterms:modified>
</cp:coreProperties>
</file>