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notesMasterIdLst>
    <p:notesMasterId r:id="rId13"/>
  </p:notesMasterIdLst>
  <p:sldSz cx="12191695" cy="6858000"/>
  <p:notesSz cx="6858000" cy="12191695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notesMaster" Target="notesMasters/notesMaster1.xml"/><Relationship Id="rId14" Type="http://schemas.openxmlformats.org/officeDocument/2006/relationships/presProps" Target="presProps.xml"/><Relationship Id="rId15" Type="http://schemas.openxmlformats.org/officeDocument/2006/relationships/viewProps" Target="viewProps.xml"/><Relationship Id="rId16" Type="http://schemas.openxmlformats.org/officeDocument/2006/relationships/theme" Target="theme/theme1.xml"/><Relationship Id="rId1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A0E17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914400" y="1097280"/>
            <a:ext cx="1033272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32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西门子数控</a:t>
            </a:r>
            <a:endParaRPr lang="en-US" sz="3200" dirty="0"/>
          </a:p>
        </p:txBody>
      </p:sp>
      <p:sp>
        <p:nvSpPr>
          <p:cNvPr id="3" name="Text 1"/>
          <p:cNvSpPr/>
          <p:nvPr/>
        </p:nvSpPr>
        <p:spPr>
          <a:xfrm>
            <a:off x="5029200" y="1828800"/>
            <a:ext cx="2103120" cy="457200"/>
          </a:xfrm>
          <a:prstGeom prst="rect">
            <a:avLst>
              <a:gd name="adj" fmla="val 30000"/>
            </a:avLst>
          </a:prstGeom>
          <a:solidFill>
            <a:srgbClr val="2E7D32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rgbClr val="FFFFFF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23615CN13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5303520" y="2377440"/>
            <a:ext cx="1463040" cy="320040"/>
          </a:xfrm>
          <a:prstGeom prst="rect">
            <a:avLst>
              <a:gd name="adj" fmla="val 28571"/>
            </a:avLst>
          </a:prstGeom>
          <a:solidFill>
            <a:srgbClr val="2E7D32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000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生产效率</a:t>
            </a:r>
            <a:endParaRPr lang="en-US" sz="1000" dirty="0"/>
          </a:p>
        </p:txBody>
      </p:sp>
      <p:sp>
        <p:nvSpPr>
          <p:cNvPr id="5" name="Shape 3"/>
          <p:cNvSpPr/>
          <p:nvPr/>
        </p:nvSpPr>
        <p:spPr>
          <a:xfrm>
            <a:off x="1371600" y="2926080"/>
            <a:ext cx="9418320" cy="2286000"/>
          </a:xfrm>
          <a:prstGeom prst="rect">
            <a:avLst>
              <a:gd name="adj" fmla="val 6000"/>
            </a:avLst>
          </a:prstGeom>
          <a:solidFill>
            <a:srgbClr val="1565C0"/>
          </a:solidFill>
          <a:ln/>
        </p:spPr>
      </p:sp>
      <p:sp>
        <p:nvSpPr>
          <p:cNvPr id="6" name="Text 4"/>
          <p:cNvSpPr/>
          <p:nvPr/>
        </p:nvSpPr>
        <p:spPr>
          <a:xfrm>
            <a:off x="1645920" y="3200400"/>
            <a:ext cx="8869680" cy="1645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6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交付周期缩短78%，碳排放减少28%——西门子南京用"数字原生工厂"重新定义了数控系统制造的天花板。</a:t>
            </a:r>
            <a:endParaRPr lang="en-US" sz="1600" dirty="0"/>
          </a:p>
        </p:txBody>
      </p:sp>
      <p:sp>
        <p:nvSpPr>
          <p:cNvPr id="7" name="Text 5"/>
          <p:cNvSpPr/>
          <p:nvPr/>
        </p:nvSpPr>
        <p:spPr>
          <a:xfrm>
            <a:off x="1371600" y="5486400"/>
            <a:ext cx="941832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00" dirty="0">
                <a:solidFill>
                  <a:srgbClr val="AAAAA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WEF全球灯塔网络 · 第15批 · 2026年01月</a:t>
            </a:r>
            <a:endParaRPr lang="en-US" sz="1100" dirty="0"/>
          </a:p>
        </p:txBody>
      </p:sp>
      <p:sp>
        <p:nvSpPr>
          <p:cNvPr id="8" name="Text 6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9" name="Text 7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 / 12</a:t>
            </a:r>
            <a:endParaRPr lang="en-US" sz="8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82880"/>
            <a:ext cx="45720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2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📋 企业名片</a:t>
            </a:r>
            <a:endParaRPr lang="en-US" sz="2200" dirty="0"/>
          </a:p>
        </p:txBody>
      </p:sp>
      <p:sp>
        <p:nvSpPr>
          <p:cNvPr id="3" name="Shape 1"/>
          <p:cNvSpPr/>
          <p:nvPr/>
        </p:nvSpPr>
        <p:spPr>
          <a:xfrm>
            <a:off x="457200" y="822960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4" name="Text 2"/>
          <p:cNvSpPr/>
          <p:nvPr/>
        </p:nvSpPr>
        <p:spPr>
          <a:xfrm>
            <a:off x="640080" y="841248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企业名称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640080" y="1078992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西门子数控</a:t>
            </a:r>
            <a:endParaRPr lang="en-US" sz="1200" dirty="0"/>
          </a:p>
        </p:txBody>
      </p:sp>
      <p:sp>
        <p:nvSpPr>
          <p:cNvPr id="6" name="Shape 4"/>
          <p:cNvSpPr/>
          <p:nvPr/>
        </p:nvSpPr>
        <p:spPr>
          <a:xfrm>
            <a:off x="457200" y="1481328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7" name="Text 5"/>
          <p:cNvSpPr/>
          <p:nvPr/>
        </p:nvSpPr>
        <p:spPr>
          <a:xfrm>
            <a:off x="640080" y="1499616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灯塔编码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640080" y="1737360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23615CN13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457200" y="2139696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0" name="Text 8"/>
          <p:cNvSpPr/>
          <p:nvPr/>
        </p:nvSpPr>
        <p:spPr>
          <a:xfrm>
            <a:off x="640080" y="2157984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所在地</a:t>
            </a:r>
            <a:endParaRPr lang="en-US" sz="900" dirty="0"/>
          </a:p>
        </p:txBody>
      </p:sp>
      <p:sp>
        <p:nvSpPr>
          <p:cNvPr id="11" name="Text 9"/>
          <p:cNvSpPr/>
          <p:nvPr/>
        </p:nvSpPr>
        <p:spPr>
          <a:xfrm>
            <a:off x="640080" y="2395728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中国 · 中国 · 南京 · 江苏</a:t>
            </a:r>
            <a:endParaRPr lang="en-US" sz="1200" dirty="0"/>
          </a:p>
        </p:txBody>
      </p:sp>
      <p:sp>
        <p:nvSpPr>
          <p:cNvPr id="12" name="Shape 10"/>
          <p:cNvSpPr/>
          <p:nvPr/>
        </p:nvSpPr>
        <p:spPr>
          <a:xfrm>
            <a:off x="457200" y="2798064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3" name="Text 11"/>
          <p:cNvSpPr/>
          <p:nvPr/>
        </p:nvSpPr>
        <p:spPr>
          <a:xfrm>
            <a:off x="640080" y="2816352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类型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640080" y="3054096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生产效率</a:t>
            </a:r>
            <a:endParaRPr lang="en-US" sz="1200" dirty="0"/>
          </a:p>
        </p:txBody>
      </p:sp>
      <p:sp>
        <p:nvSpPr>
          <p:cNvPr id="15" name="Shape 13"/>
          <p:cNvSpPr/>
          <p:nvPr/>
        </p:nvSpPr>
        <p:spPr>
          <a:xfrm>
            <a:off x="457200" y="3456432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6" name="Text 14"/>
          <p:cNvSpPr/>
          <p:nvPr/>
        </p:nvSpPr>
        <p:spPr>
          <a:xfrm>
            <a:off x="640080" y="34747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行业</a:t>
            </a:r>
            <a:endParaRPr lang="en-US" sz="900" dirty="0"/>
          </a:p>
        </p:txBody>
      </p:sp>
      <p:sp>
        <p:nvSpPr>
          <p:cNvPr id="17" name="Text 15"/>
          <p:cNvSpPr/>
          <p:nvPr/>
        </p:nvSpPr>
        <p:spPr>
          <a:xfrm>
            <a:off x="640080" y="3712464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· 先进工业 · 通用仪器仪表 (GBT )</a:t>
            </a:r>
            <a:endParaRPr lang="en-US" sz="1200" dirty="0"/>
          </a:p>
        </p:txBody>
      </p:sp>
      <p:sp>
        <p:nvSpPr>
          <p:cNvPr id="18" name="Shape 16"/>
          <p:cNvSpPr/>
          <p:nvPr/>
        </p:nvSpPr>
        <p:spPr>
          <a:xfrm>
            <a:off x="457200" y="4114800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9" name="Text 17"/>
          <p:cNvSpPr/>
          <p:nvPr/>
        </p:nvSpPr>
        <p:spPr>
          <a:xfrm>
            <a:off x="640080" y="4133088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批次/发布日期</a:t>
            </a:r>
            <a:endParaRPr lang="en-US" sz="900" dirty="0"/>
          </a:p>
        </p:txBody>
      </p:sp>
      <p:sp>
        <p:nvSpPr>
          <p:cNvPr id="20" name="Text 18"/>
          <p:cNvSpPr/>
          <p:nvPr/>
        </p:nvSpPr>
        <p:spPr>
          <a:xfrm>
            <a:off x="640080" y="4370832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第15批 · 2026年01月</a:t>
            </a:r>
            <a:endParaRPr lang="en-US" sz="1200" dirty="0"/>
          </a:p>
        </p:txBody>
      </p:sp>
      <p:sp>
        <p:nvSpPr>
          <p:cNvPr id="21" name="Text 19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22" name="Text 20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2 / 12</a:t>
            </a:r>
            <a:endParaRPr lang="en-US" sz="8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①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① 端到端数字孪生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痛点：多品种小批量生产模式下，产线每4周需重新配置，交货窗口从45天压缩至10天，传统"先建后调"的工厂规划方式无法应对快速变化的市场需求。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方案：以"数字原生工厂"理念，在物理建设前完成全数字化规划与仿真优化，构建覆盖产品设计→工艺规划→产线调试→运营优化的端到端数字孪生体系。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全数字化工厂建模：在虚拟环境中对73,000㎡工厂完成三维建模，涵盖建筑结构、物流动线、设备布局，实现"先虚拟验证、再物理建设"。 Step 2 — 产品数字孪生集成：打通PLM-MES-ERP数据流，建立从研发设计到生产制造的完整数字线程，每个产品型号在虚拟环境中有完整映射。 Step 3 — 虚拟调试与验证：新产线或新产品在数字孪生中完成全流程仿真调试，减少物理试错成本，调试周期缩短60%以上。 Step 4 — 运营数字孪生闭环：实时采集产线数据驱动孪生模型动态更新，支持"假设分析"和持续优化。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03.01.01 · 02.01.04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3 / 12</a:t>
            </a:r>
            <a:endParaRPr lang="en-US" sz="8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②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② 模块化自动化制造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痛点：客户订单日益多样化，传统固定产线无法满足"每4周一次产线重配置"的柔性生产需求，换型成本高、周期长，制约多品种小批量制造效率。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方案：部署模块化自动化制造体系，结合制造运营管理系统(MOM)，实现产线快速重构与自适应生产，将离散制造从"硬连接"升级为"软定义"。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产线模块化设计：将产线按工艺功能拆分为标准化模块单元（组装、测试、包装等），各模块可独立调试、灵活组合。 Step 2 — 自适应工装与夹具：开发快速换型夹具系统，支持多品种产品在统一产线上无缝切换，换型时间从小时级降至分钟级。 Step 3 — MOM系统全域覆盖：部署制造运营管理系统，实现生产排程、物料配送、质量追溯的自动化协同调度。 Step 4 — 自动化产线集成控制：通过统一控制平台实现各模块单元的联动运行，支撑高柔性、高节拍的混合生产模式。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03.03.01 · 02.03.01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4 / 12</a:t>
            </a:r>
            <a:endParaRPr lang="en-US" sz="8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③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③ 50+ AI用例集成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痛点：高变种低批量制造模式下，质量控制、故障诊断、物料调度等环节依赖人工经验，响应速度慢、一致性差，无法满足高质量和短交期的双重压力。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方案：在全制造链部署超过50个人工智能应用，覆盖质量检测、预测性维护、智能排产、异常诊断等领域，构建AI驱动的自适应制造体系。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全域数据采集与治理：在生产设备、测试台、物流节点部署IoT传感器，建立统一数据中台，实现制造全过程的实时数据采集与标准化治理。 Step 2 — AI质量检测部署：基于机器视觉的在线缺陷检测、工艺参数实时监控与自适应调整，将事后抽检转为过程中智能全检。 Step 3 — 预测性维护体系：对关键设备（CNC加工中心、SMT贴片机等）建立健康模型，提前预警潜在故障，减少非计划停机。 Step 4 — 智能排产与异常诊断：AI驱动的动态排产引擎自动平衡产线负载，异常发生时自动根因分析与处置建议推送。 Step 5 — 持续AI用例扩展：建立AI用例孵化机制，从单点突破到全网覆盖，50+用例覆盖制造全价值链。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05.01.01 · 05.01.04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5 / 12</a:t>
            </a:r>
            <a:endParaRPr lang="en-US" sz="8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④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④ 绿色制造AI优化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痛点：作为高能耗的精密制造工厂，如何在保持产能增长的同时实现碳排放的实质性下降，是西门子全球碳中和承诺下的硬约束。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方案：通过AI驱动的能源管理与工艺优化，在直接排放(S1)和间接能源排放(S2)两个维度同步推进减碳，将绿色制造嵌入数字原生工厂的核心基因。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能源数据全面采集：对全厂用电、用气、用热等能源消耗点部署智能计量，建立分钟级能耗数据采集体系。 Step 2 — AI能效优化引擎：基于数字孪生模型，AI动态优化空调、空压、照明等公用设施的运行策略，实现按需供能。 Step 3 — 工艺碳排放建模：对每个产品型号建立碳足迹模型，识别高碳排放工艺节点，驱动工艺改进。 Step 4 — 清洁能源与智能调度：结合光伏发电与储能系统，AI动态调度能源使用，最大化清洁能源消纳比例。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09.03.01 · 09.02.01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6 / 12</a:t>
            </a:r>
            <a:endParaRPr lang="en-US" sz="8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82880"/>
            <a:ext cx="45720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2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📊 绩效总览</a:t>
            </a:r>
            <a:endParaRPr lang="en-US" sz="2200" dirty="0"/>
          </a:p>
        </p:txBody>
      </p:sp>
      <p:graphicFrame>
        <p:nvGraphicFramePr>
          <p:cNvPr id="8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457200" y="914400"/>
          <a:ext cx="11247120" cy="914400"/>
        </p:xfrm>
        <a:graphic>
          <a:graphicData uri="http://schemas.openxmlformats.org/drawingml/2006/table">
            <a:tbl>
              <a:tblPr/>
              <a:tblGrid>
                <a:gridCol w="3657600"/>
                <a:gridCol w="2286000"/>
                <a:gridCol w="5303520"/>
              </a:tblGrid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指标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改善</a:t>
                      </a:r>
                      <a:endParaRPr lang="en-US" sz="11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技术手段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交付周期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↓78%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端到端数字孪生使新订单响应速度革命性提升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上市速度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↑33%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虚拟调试+模块化产线大幅缩短新产品导入周期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生产效率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↑14%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AI+自动化驱动的产线综合效率提升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现场故障率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↓46%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50+AI用例覆盖质量检测、预测性维护等关键环节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碳排放 (S1+S2)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↓28%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AI能效优化+清洁能源调度，绿智融合降碳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Text 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8 / 12</a:t>
            </a:r>
            <a:endParaRPr lang="en-US" sz="8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🗺️ 技术全景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已覆盖关键领域 · AI/数字孪生/IIoT/绿色可持续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核心绩效：交付周期 ↓78% · 上市速度 ↑33% · 生产效率 ↑14% · 现场故障率 ↓46% · 碳排放 (S1+S2) ↓28%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9 / 12</a:t>
            </a:r>
            <a:endParaRPr lang="en-US" sz="8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🔍 可复制性分析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企业：西门子数控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行业： · 先进工业 · 通用仪器仪表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地点：中国 中国 · 南京 · 江苏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详见 HTML 网页版完整报告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10 / 12</a:t>
            </a:r>
            <a:endParaRPr lang="en-US" sz="8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🏭 行业对标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国标分类：先进工业 · 通用仪器仪表 ()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批次：第15批 · 2026年01月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详见 HTML 网页版完整分析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11 / 12</a:t>
            </a:r>
            <a:endParaRPr lang="en-US" sz="8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💬 互动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老陈说灯塔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每周一个灯塔工厂深度拆解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www.dtgc.net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回复【名录】获取完整名单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回复【分析+企业名】获取案例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12 / 12</a:t>
            </a:r>
            <a:endParaRPr lang="en-US" sz="8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11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4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PptxGenJS</cp:lastModifiedBy>
  <cp:revision>1</cp:revision>
  <dcterms:created xsi:type="dcterms:W3CDTF">2026-07-04T07:22:45Z</dcterms:created>
  <dcterms:modified xsi:type="dcterms:W3CDTF">2026-07-04T07:22:45Z</dcterms:modified>
</cp:coreProperties>
</file>