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notesMasterIdLst>
    <p:notesMasterId r:id="rId12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notesMaster" Target="notesMasters/notesMaster1.xml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A0E17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914400" y="1097280"/>
            <a:ext cx="1033272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32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施耐德电气武汉 · 人才灯塔</a:t>
            </a:r>
            <a:endParaRPr lang="en-US" sz="3200" dirty="0"/>
          </a:p>
        </p:txBody>
      </p:sp>
      <p:sp>
        <p:nvSpPr>
          <p:cNvPr id="3" name="Text 1"/>
          <p:cNvSpPr/>
          <p:nvPr/>
        </p:nvSpPr>
        <p:spPr>
          <a:xfrm>
            <a:off x="5029200" y="1828800"/>
            <a:ext cx="2103120" cy="457200"/>
          </a:xfrm>
          <a:prstGeom prst="rect">
            <a:avLst>
              <a:gd name="adj" fmla="val 30000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b="1" dirty="0">
                <a:solidFill>
                  <a:srgbClr val="FFFFFF"/>
                </a:solidFill>
                <a:latin typeface="Courier New" pitchFamily="34" charset="0"/>
                <a:ea typeface="Courier New" pitchFamily="34" charset="-122"/>
                <a:cs typeface="Courier New" pitchFamily="34" charset="-120"/>
              </a:rPr>
              <a:t>24615CN23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5303520" y="2377440"/>
            <a:ext cx="1463040" cy="320040"/>
          </a:xfrm>
          <a:prstGeom prst="rect">
            <a:avLst>
              <a:gd name="adj" fmla="val 28571"/>
            </a:avLst>
          </a:prstGeom>
          <a:solidFill>
            <a:srgbClr val="2E7D32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000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人才</a:t>
            </a:r>
            <a:endParaRPr lang="en-US" sz="1000" dirty="0"/>
          </a:p>
        </p:txBody>
      </p:sp>
      <p:sp>
        <p:nvSpPr>
          <p:cNvPr id="5" name="Shape 3"/>
          <p:cNvSpPr/>
          <p:nvPr/>
        </p:nvSpPr>
        <p:spPr>
          <a:xfrm>
            <a:off x="1371600" y="2926080"/>
            <a:ext cx="9418320" cy="2286000"/>
          </a:xfrm>
          <a:prstGeom prst="rect">
            <a:avLst>
              <a:gd name="adj" fmla="val 6000"/>
            </a:avLst>
          </a:prstGeom>
          <a:solidFill>
            <a:srgbClr val="1565C0"/>
          </a:solidFill>
          <a:ln/>
        </p:spPr>
      </p:sp>
      <p:sp>
        <p:nvSpPr>
          <p:cNvPr id="6" name="Text 4"/>
          <p:cNvSpPr/>
          <p:nvPr/>
        </p:nvSpPr>
        <p:spPr>
          <a:xfrm>
            <a:off x="1645920" y="3200400"/>
            <a:ext cx="8869680" cy="1645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6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自动化提升55%，但仅20%员工能胜任新岗位——施耐德电气武汉用AI重构"人"的竞争力：入职周期75天→15天，流失率48%→6%，56%员工技能跃升，全球仅3座"人才灯塔"之一。</a:t>
            </a:r>
            <a:endParaRPr lang="en-US" sz="1600" dirty="0"/>
          </a:p>
        </p:txBody>
      </p:sp>
      <p:sp>
        <p:nvSpPr>
          <p:cNvPr id="7" name="Text 5"/>
          <p:cNvSpPr/>
          <p:nvPr/>
        </p:nvSpPr>
        <p:spPr>
          <a:xfrm>
            <a:off x="1371600" y="5486400"/>
            <a:ext cx="941832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100" dirty="0">
                <a:solidFill>
                  <a:srgbClr val="AAAAA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WEF全球灯塔网络 · 第15批 · 2026年01月</a:t>
            </a:r>
            <a:endParaRPr lang="en-US" sz="1100" dirty="0"/>
          </a:p>
        </p:txBody>
      </p:sp>
      <p:sp>
        <p:nvSpPr>
          <p:cNvPr id="8" name="Text 6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9" name="Text 7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 / 12</a:t>
            </a:r>
            <a:endParaRPr lang="en-US" sz="8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📋 企业名片</a:t>
            </a:r>
            <a:endParaRPr lang="en-US" sz="2200" dirty="0"/>
          </a:p>
        </p:txBody>
      </p:sp>
      <p:sp>
        <p:nvSpPr>
          <p:cNvPr id="3" name="Shape 1"/>
          <p:cNvSpPr/>
          <p:nvPr/>
        </p:nvSpPr>
        <p:spPr>
          <a:xfrm>
            <a:off x="457200" y="82296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4" name="Text 2"/>
          <p:cNvSpPr/>
          <p:nvPr/>
        </p:nvSpPr>
        <p:spPr>
          <a:xfrm>
            <a:off x="640080" y="84124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企业名称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640080" y="107899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施耐德电气武汉 · 人才灯塔</a:t>
            </a:r>
            <a:endParaRPr lang="en-US" sz="1200" dirty="0"/>
          </a:p>
        </p:txBody>
      </p:sp>
      <p:sp>
        <p:nvSpPr>
          <p:cNvPr id="6" name="Shape 4"/>
          <p:cNvSpPr/>
          <p:nvPr/>
        </p:nvSpPr>
        <p:spPr>
          <a:xfrm>
            <a:off x="457200" y="1481328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7" name="Text 5"/>
          <p:cNvSpPr/>
          <p:nvPr/>
        </p:nvSpPr>
        <p:spPr>
          <a:xfrm>
            <a:off x="640080" y="1499616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灯塔编码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640080" y="1737360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24615CN23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57200" y="2139696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0" name="Text 8"/>
          <p:cNvSpPr/>
          <p:nvPr/>
        </p:nvSpPr>
        <p:spPr>
          <a:xfrm>
            <a:off x="640080" y="2157984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所在地</a:t>
            </a:r>
            <a:endParaRPr lang="en-US" sz="900" dirty="0"/>
          </a:p>
        </p:txBody>
      </p:sp>
      <p:sp>
        <p:nvSpPr>
          <p:cNvPr id="11" name="Text 9"/>
          <p:cNvSpPr/>
          <p:nvPr/>
        </p:nvSpPr>
        <p:spPr>
          <a:xfrm>
            <a:off x="640080" y="2395728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武汉 · 武汉 · 湖北 · 中国</a:t>
            </a:r>
            <a:endParaRPr lang="en-US" sz="1200" dirty="0"/>
          </a:p>
        </p:txBody>
      </p:sp>
      <p:sp>
        <p:nvSpPr>
          <p:cNvPr id="12" name="Shape 10"/>
          <p:cNvSpPr/>
          <p:nvPr/>
        </p:nvSpPr>
        <p:spPr>
          <a:xfrm>
            <a:off x="457200" y="2798064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3" name="Text 11"/>
          <p:cNvSpPr/>
          <p:nvPr/>
        </p:nvSpPr>
        <p:spPr>
          <a:xfrm>
            <a:off x="640080" y="2816352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类型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640080" y="3054096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人才</a:t>
            </a:r>
            <a:endParaRPr lang="en-US" sz="1200" dirty="0"/>
          </a:p>
        </p:txBody>
      </p:sp>
      <p:sp>
        <p:nvSpPr>
          <p:cNvPr id="15" name="Shape 13"/>
          <p:cNvSpPr/>
          <p:nvPr/>
        </p:nvSpPr>
        <p:spPr>
          <a:xfrm>
            <a:off x="457200" y="3456432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6" name="Text 14"/>
          <p:cNvSpPr/>
          <p:nvPr/>
        </p:nvSpPr>
        <p:spPr>
          <a:xfrm>
            <a:off x="640080" y="34747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640080" y="3712464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· 电气机械和器材（先进工业） (GBT )</a:t>
            </a:r>
            <a:endParaRPr lang="en-US" sz="1200" dirty="0"/>
          </a:p>
        </p:txBody>
      </p:sp>
      <p:sp>
        <p:nvSpPr>
          <p:cNvPr id="18" name="Shape 16"/>
          <p:cNvSpPr/>
          <p:nvPr/>
        </p:nvSpPr>
        <p:spPr>
          <a:xfrm>
            <a:off x="457200" y="4114800"/>
            <a:ext cx="5303520" cy="594360"/>
          </a:xfrm>
          <a:prstGeom prst="rect">
            <a:avLst>
              <a:gd name="adj" fmla="val 12308"/>
            </a:avLst>
          </a:prstGeom>
          <a:solidFill>
            <a:srgbClr val="E8EEFB"/>
          </a:solidFill>
          <a:ln/>
        </p:spPr>
      </p:sp>
      <p:sp>
        <p:nvSpPr>
          <p:cNvPr id="19" name="Text 17"/>
          <p:cNvSpPr/>
          <p:nvPr/>
        </p:nvSpPr>
        <p:spPr>
          <a:xfrm>
            <a:off x="640080" y="4133088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批次/发布日期</a:t>
            </a:r>
            <a:endParaRPr lang="en-US" sz="900" dirty="0"/>
          </a:p>
        </p:txBody>
      </p:sp>
      <p:sp>
        <p:nvSpPr>
          <p:cNvPr id="20" name="Text 18"/>
          <p:cNvSpPr/>
          <p:nvPr/>
        </p:nvSpPr>
        <p:spPr>
          <a:xfrm>
            <a:off x="640080" y="4370832"/>
            <a:ext cx="49377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第15批 · 2026年01月</a:t>
            </a:r>
            <a:endParaRPr lang="en-US" sz="1200" dirty="0"/>
          </a:p>
        </p:txBody>
      </p:sp>
      <p:sp>
        <p:nvSpPr>
          <p:cNvPr id="21" name="Text 19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22" name="Text 20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2 / 12</a:t>
            </a:r>
            <a:endParaRPr lang="en-US" sz="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①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① 院校共创数字化学徒项目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痛点：新员工入职适应周期长达75天，传统"师徒带教"模式无法匹配快速迭代的数字化产线技能要求。职业院校毕业生在校所学与企业实际需求严重脱节，存在"学不致用"的结构性错配。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方案：把"人才培养"关口前移到校园——与11所职业院校深度合作，将工厂真实的产业场景植入教学环节。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设备进教室：将生产设备直接搬进合作院校实验室，让学生在校期间就能操作真实工业设备。 Step 2 — 双师互派：企业工程师进校授课，院校教师到工厂实践，打通理论与实操壁垒。 Step 3 — 共建AI实验室：与11所职业院校联合建设人工智能实训平台，培养数字化思维从学生时代开始。 Step 4 — 课程联合开发：针对断路器/接触器产线的真实工艺，开发"即学即用"的模块化课程体系。 Step 5 — 生态扩容：将合作网络从11所扩展至全国150+所高校及职业院校，辐射行业人才池。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03.03.01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3 / 12</a:t>
            </a:r>
            <a:endParaRPr lang="en-US" sz="8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②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② AI个性化技能升级路径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痛点：自动化程度提升55%，产品品类翻两倍，但仅20%员工能完全掌握自动化技能。传统"大水漫灌"式培训针对性差、更新慢，员工在技术变革中找不到清晰的职业上升通道。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方案：用AI做"能力CT扫描"，为每个员工精准画像→定制成长路径→薪酬与技能挂钩，让成长"看得见、有价值"。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AI能力诊断：部署AI能力评估系统，对每位员工的技能短板做精准画像，涵盖设备操作、数字化工具、问题解决等多维度。 Step 2 — 千人千面培训方案：基于诊断结果，为每人推送定制化学习路径。AI动态调整难度和节奏，避免"吃不下或不够吃"。 Step 3 — "Electrifier Program" T型人才培养：借助施耐德全球项目，培养既懂工艺又通IT的复合型人才。一线员工学Python、技师学数据分析，打破工科壁垒。 Step 4 — 分层发展通道："地平线项目"(一线实践能力)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548640" y="260604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"毕昇学院"(技术专家深度)</a:t>
            </a:r>
            <a:endParaRPr lang="en-US" sz="1100" dirty="0"/>
          </a:p>
        </p:txBody>
      </p:sp>
      <p:sp>
        <p:nvSpPr>
          <p:cNvPr id="12" name="Text 10"/>
          <p:cNvSpPr/>
          <p:nvPr/>
        </p:nvSpPr>
        <p:spPr>
          <a:xfrm>
            <a:off x="548640" y="288036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"管培生项目"(领导梯队)，让每个阶段都有清晰的下一站。 Step 5 — 薪酬挂钩机制：建立技能评估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548640" y="315468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薪酬回报的直接映射，取得认证即涨薪，成长有即时反馈。</a:t>
            </a:r>
            <a:endParaRPr lang="en-US" sz="1100" dirty="0"/>
          </a:p>
        </p:txBody>
      </p:sp>
      <p:sp>
        <p:nvSpPr>
          <p:cNvPr id="14" name="Text 12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5" name="Text 13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05.02.01</a:t>
            </a:r>
            <a:endParaRPr lang="en-US" sz="1000" dirty="0"/>
          </a:p>
        </p:txBody>
      </p:sp>
      <p:sp>
        <p:nvSpPr>
          <p:cNvPr id="16" name="Text 14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7" name="Text 15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4 / 12</a:t>
            </a:r>
            <a:endParaRPr lang="en-US" sz="8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28016"/>
            <a:ext cx="1645920" cy="365760"/>
          </a:xfrm>
          <a:prstGeom prst="rect">
            <a:avLst>
              <a:gd name="adj" fmla="val 20000"/>
            </a:avLst>
          </a:prstGeom>
          <a:solidFill>
            <a:srgbClr val="F59E0B"/>
          </a:solidFill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9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核心案例 ③</a:t>
            </a:r>
            <a:endParaRPr lang="en-US" sz="900" dirty="0"/>
          </a:p>
        </p:txBody>
      </p:sp>
      <p:sp>
        <p:nvSpPr>
          <p:cNvPr id="3" name="Text 1"/>
          <p:cNvSpPr/>
          <p:nvPr/>
        </p:nvSpPr>
        <p:spPr>
          <a:xfrm>
            <a:off x="2286000" y="128016"/>
            <a:ext cx="9144000" cy="4114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000" b="1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③ GenAI维护团队支持体系 核心用例</a:t>
            </a:r>
            <a:endParaRPr lang="en-US" sz="2000" dirty="0"/>
          </a:p>
        </p:txBody>
      </p:sp>
      <p:sp>
        <p:nvSpPr>
          <p:cNvPr id="4" name="Shape 2"/>
          <p:cNvSpPr/>
          <p:nvPr/>
        </p:nvSpPr>
        <p:spPr>
          <a:xfrm>
            <a:off x="457200" y="685800"/>
            <a:ext cx="11247120" cy="502920"/>
          </a:xfrm>
          <a:prstGeom prst="rect">
            <a:avLst>
              <a:gd name="adj" fmla="val 10909"/>
            </a:avLst>
          </a:prstGeom>
          <a:solidFill>
            <a:srgbClr val="FEF2F2"/>
          </a:solidFill>
          <a:ln w="6350">
            <a:solidFill>
              <a:srgbClr val="EF4444"/>
            </a:solidFill>
            <a:prstDash val="solid"/>
          </a:ln>
        </p:spPr>
      </p:sp>
      <p:sp>
        <p:nvSpPr>
          <p:cNvPr id="5" name="Text 3"/>
          <p:cNvSpPr/>
          <p:nvPr/>
        </p:nvSpPr>
        <p:spPr>
          <a:xfrm>
            <a:off x="548640" y="704088"/>
            <a:ext cx="1097280" cy="20116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b="1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🎯 痛点</a:t>
            </a:r>
            <a:endParaRPr lang="en-US" sz="900" dirty="0"/>
          </a:p>
        </p:txBody>
      </p:sp>
      <p:sp>
        <p:nvSpPr>
          <p:cNvPr id="6" name="Text 4"/>
          <p:cNvSpPr/>
          <p:nvPr/>
        </p:nvSpPr>
        <p:spPr>
          <a:xfrm>
            <a:off x="548640" y="91440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⚠️ 痛点：技术专家经验难以规模复制，维修决策依赖"老法师"个人判断；工程师被大量数据采集、文档生成、排班协调等事务性工作占据，真正用于创新和问题解决的时间不足30%。</a:t>
            </a:r>
            <a:endParaRPr lang="en-US" sz="1200" dirty="0"/>
          </a:p>
        </p:txBody>
      </p:sp>
      <p:sp>
        <p:nvSpPr>
          <p:cNvPr id="7" name="Text 5"/>
          <p:cNvSpPr/>
          <p:nvPr/>
        </p:nvSpPr>
        <p:spPr>
          <a:xfrm>
            <a:off x="457200" y="1371600"/>
            <a:ext cx="109728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思路</a:t>
            </a:r>
            <a:endParaRPr lang="en-US" sz="1000" dirty="0"/>
          </a:p>
        </p:txBody>
      </p:sp>
      <p:sp>
        <p:nvSpPr>
          <p:cNvPr id="8" name="Text 6"/>
          <p:cNvSpPr/>
          <p:nvPr/>
        </p:nvSpPr>
        <p:spPr>
          <a:xfrm>
            <a:off x="457200" y="1600200"/>
            <a:ext cx="1124712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dirty="0">
                <a:solidFill>
                  <a:srgbClr val="2E7D3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💡 方案：用AI"武装"而非"替代"人——GenAI接管重复事务，释放工程师精力；AI智能排班+维修知识库让一线运维"人人有专家支撑"。</a:t>
            </a:r>
            <a:endParaRPr lang="en-US" sz="1200" dirty="0"/>
          </a:p>
        </p:txBody>
      </p:sp>
      <p:sp>
        <p:nvSpPr>
          <p:cNvPr id="9" name="Text 7"/>
          <p:cNvSpPr/>
          <p:nvPr/>
        </p:nvSpPr>
        <p:spPr>
          <a:xfrm>
            <a:off x="457200" y="205740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🔧 实施路径</a:t>
            </a:r>
            <a:endParaRPr lang="en-US" sz="1000" dirty="0"/>
          </a:p>
        </p:txBody>
      </p:sp>
      <p:sp>
        <p:nvSpPr>
          <p:cNvPr id="10" name="Text 8"/>
          <p:cNvSpPr/>
          <p:nvPr/>
        </p:nvSpPr>
        <p:spPr>
          <a:xfrm>
            <a:off x="548640" y="2331720"/>
            <a:ext cx="109728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00" dirty="0">
                <a:solidFill>
                  <a:srgbClr val="1D1D1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Step 1 — AI智能排班：AI算法优化工作分配，综合产能、技能匹配、员工偏好等变量，显著降低排班协调消耗。 Step 2 — GenAI事务处理引擎：数据采集、文档生成、报表制作等重复性任务交由AI智能体完成。 Step 3 — 5G+视觉中央控制室：搭建全局可视化平台，操作工从产线转入控制室，面对大屏监控全局状态，由体力劳动转为脑力决策。 Step 4 — GenAI维护知识库：将资深工程师的维修经验和故障排查逻辑训练为LLM模型，一线技工可通过自然语言查询获得专家级指导。 Step 5 — 持续学习闭环：每次维修日志自动入库更新知识库，GenAI维护能力随使用持续进化。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457200" y="3931920"/>
            <a:ext cx="1828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🏷 技术标签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457200" y="4160520"/>
            <a:ext cx="10972800" cy="228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00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05.01.01 · 07.01.01</a:t>
            </a:r>
            <a:endParaRPr lang="en-US" sz="1000" dirty="0"/>
          </a:p>
        </p:txBody>
      </p:sp>
      <p:sp>
        <p:nvSpPr>
          <p:cNvPr id="13" name="Text 1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5 / 12</a:t>
            </a:r>
            <a:endParaRPr lang="en-US" sz="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82880"/>
            <a:ext cx="4572000" cy="457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2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📊 绩效总览</a:t>
            </a:r>
            <a:endParaRPr lang="en-US" sz="2200" dirty="0"/>
          </a:p>
        </p:txBody>
      </p:sp>
      <p:graphicFrame>
        <p:nvGraphicFramePr>
          <p:cNvPr id="7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457200" y="914400"/>
          <a:ext cx="11247120" cy="914400"/>
        </p:xfrm>
        <a:graphic>
          <a:graphicData uri="http://schemas.openxmlformats.org/drawingml/2006/table">
            <a:tbl>
              <a:tblPr/>
              <a:tblGrid>
                <a:gridCol w="3657600"/>
                <a:gridCol w="2286000"/>
                <a:gridCol w="5303520"/>
              </a:tblGrid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指标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改善</a:t>
                      </a:r>
                      <a:endParaRPr lang="en-US" sz="11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技术手段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2E7D32"/>
                    </a:solidFill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新员工入职适应周期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↓80%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产教融合模式：设备进教室，学生毕业即上岗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员工技能提升覆盖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56%实现跃升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AI个性化诊断+定制学习路径，精准投放培训资源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技术人员流失率 (5年)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↓42% (5年)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分层职业通道+薪酬与技能挂钩，让成长有价值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熟练工占比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↑3.8倍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T型人才培养计划+Electrifier Program持续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新产品上市周期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↓67%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工程师从事务性工作中解放，聚焦创新与研发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自动化水平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↑55%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5G+视觉+AI驱动的柔性自动化升级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2920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1D1D1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产品品类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indent="0" marL="0">
                        <a:buNone/>
                      </a:pPr>
                      <a:r>
                        <a:rPr lang="en-US" sz="1300" b="1" dirty="0">
                          <a:solidFill>
                            <a:srgbClr val="2E7D32"/>
                          </a:solidFill>
                          <a:latin typeface="Arial" pitchFamily="34" charset="0"/>
                          <a:ea typeface="Arial" pitchFamily="34" charset="-122"/>
                          <a:cs typeface="Arial" pitchFamily="34" charset="-120"/>
                        </a:rPr>
                        <a:t>↑200%</a:t>
                      </a:r>
                      <a:endParaRPr lang="en-US" sz="1300" dirty="0">
                        <a:latin typeface="Arial" charset="0"/>
                        <a:ea typeface="Arial" charset="0"/>
                        <a:cs typeface="Arial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00" dirty="0">
                          <a:solidFill>
                            <a:srgbClr val="5555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市场需求驱动，人才能力同步支撑品类扩张</a:t>
                      </a:r>
                      <a:endParaRPr lang="en-US" sz="11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91440" marR="91440" marT="45720" marB="45720">
                    <a:lnL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Text 1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2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8 / 12</a:t>
            </a:r>
            <a:endParaRPr lang="en-US" sz="8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🗺️ 技术全景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已覆盖关键领域 · AI/数字孪生/IIoT/绿色可持续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核心绩效：新员工入职适应周期 ↓80% · 员工技能提升覆盖 56%实现跃升 · 技术人员流失率 (5年) ↓42% (5年) · 熟练工占比 ↑3.8倍 · 新产品上市周期 ↓67% · 自动化水平 ↑55% · 产品品类 ↑200%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9 / 12</a:t>
            </a:r>
            <a:endParaRPr lang="en-US" sz="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🔍 可复制性分析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企业：施耐德电气武汉 · 人才灯塔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行业： · 电气机械和器材（先进工业）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地点：武汉 武汉 · 湖北 · 中国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网页版完整报告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10 / 12</a:t>
            </a:r>
            <a:endParaRPr lang="en-US" sz="80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🏭 行业对标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国标分类：电气机械和器材（先进工业） ()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批次：第15批 · 2026年01月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详见 HTML 网页版完整分析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11 / 12</a:t>
            </a:r>
            <a:endParaRPr lang="en-US" sz="800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457200" y="1371600"/>
            <a:ext cx="112471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2400" b="1" dirty="0">
                <a:solidFill>
                  <a:srgbClr val="1565C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💬 互动</a:t>
            </a:r>
            <a:endParaRPr lang="en-US" sz="2400" dirty="0"/>
          </a:p>
        </p:txBody>
      </p:sp>
      <p:sp>
        <p:nvSpPr>
          <p:cNvPr id="3" name="Text 1"/>
          <p:cNvSpPr/>
          <p:nvPr/>
        </p:nvSpPr>
        <p:spPr>
          <a:xfrm>
            <a:off x="914400" y="2286000"/>
            <a:ext cx="10332720" cy="27432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老陈说灯塔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每周一个灯塔工厂深度拆解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www.dtgc.net</a:t>
            </a:r>
            <a:endParaRPr lang="en-US" sz="1400" dirty="0"/>
          </a:p>
          <a:p>
            <a:pPr algn="ctr" indent="0" marL="0">
              <a:buNone/>
            </a:pP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回复【名录】获取完整名单</a:t>
            </a:r>
            <a:endParaRPr lang="en-US" sz="1400" dirty="0"/>
          </a:p>
          <a:p>
            <a:pPr algn="ctr" indent="0" marL="0">
              <a:buNone/>
            </a:pPr>
            <a:r>
              <a:rPr lang="en-US" sz="1400" dirty="0">
                <a:solidFill>
                  <a:srgbClr val="5555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回复【分析+企业名】获取案例</a:t>
            </a:r>
            <a:endParaRPr lang="en-US" sz="1400" dirty="0"/>
          </a:p>
        </p:txBody>
      </p:sp>
      <p:sp>
        <p:nvSpPr>
          <p:cNvPr id="4" name="Text 2"/>
          <p:cNvSpPr/>
          <p:nvPr/>
        </p:nvSpPr>
        <p:spPr>
          <a:xfrm>
            <a:off x="9601200" y="6400800"/>
            <a:ext cx="22860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9999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● 老陈说灯塔</a:t>
            </a:r>
            <a:endParaRPr lang="en-US" sz="900" dirty="0"/>
          </a:p>
        </p:txBody>
      </p:sp>
      <p:sp>
        <p:nvSpPr>
          <p:cNvPr id="5" name="Text 3"/>
          <p:cNvSpPr/>
          <p:nvPr/>
        </p:nvSpPr>
        <p:spPr>
          <a:xfrm>
            <a:off x="274320" y="137160"/>
            <a:ext cx="1828800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800" dirty="0">
                <a:solidFill>
                  <a:srgbClr val="555555"/>
                </a:solidFill>
                <a:latin typeface="Arial" pitchFamily="34" charset="0"/>
                <a:ea typeface="Arial" pitchFamily="34" charset="-122"/>
                <a:cs typeface="Arial" pitchFamily="34" charset="-120"/>
              </a:rPr>
              <a:t>PAGE 12 / 12</a:t>
            </a:r>
            <a:endParaRPr lang="en-US" sz="8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3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</vt:vector>
  </TitlesOfParts>
  <Company>PptxGenJS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PptxGenJS</cp:lastModifiedBy>
  <cp:revision>1</cp:revision>
  <dcterms:created xsi:type="dcterms:W3CDTF">2026-06-17T05:43:33Z</dcterms:created>
  <dcterms:modified xsi:type="dcterms:W3CDTF">2026-06-17T05:43:33Z</dcterms:modified>
</cp:coreProperties>
</file>