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notesMasterIdLst>
    <p:notesMasterId r:id="rId12"/>
  </p:notesMasterIdLst>
  <p:sldSz cx="12191695" cy="6858000"/>
  <p:notesSz cx="6858000" cy="12191695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notesMaster" Target="notesMasters/notesMaster1.xml"/><Relationship Id="rId13" Type="http://schemas.openxmlformats.org/officeDocument/2006/relationships/presProps" Target="presProps.xml"/><Relationship Id="rId14" Type="http://schemas.openxmlformats.org/officeDocument/2006/relationships/viewProps" Target="viewProps.xml"/><Relationship Id="rId15" Type="http://schemas.openxmlformats.org/officeDocument/2006/relationships/theme" Target="theme/theme1.xml"/><Relationship Id="rId16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0A0E17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914400" y="1097280"/>
            <a:ext cx="1033272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32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招商局重工海门基地</a:t>
            </a:r>
            <a:endParaRPr lang="en-US" sz="3200" dirty="0"/>
          </a:p>
        </p:txBody>
      </p:sp>
      <p:sp>
        <p:nvSpPr>
          <p:cNvPr id="3" name="Text 1"/>
          <p:cNvSpPr/>
          <p:nvPr/>
        </p:nvSpPr>
        <p:spPr>
          <a:xfrm>
            <a:off x="5029200" y="1828800"/>
            <a:ext cx="2103120" cy="457200"/>
          </a:xfrm>
          <a:prstGeom prst="rect">
            <a:avLst>
              <a:gd name="adj" fmla="val 30000"/>
            </a:avLst>
          </a:prstGeom>
          <a:solidFill>
            <a:srgbClr val="2E7D32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b="1" dirty="0">
                <a:solidFill>
                  <a:srgbClr val="FFFFFF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25116CN05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5303520" y="2377440"/>
            <a:ext cx="1463040" cy="320040"/>
          </a:xfrm>
          <a:prstGeom prst="rect">
            <a:avLst>
              <a:gd name="adj" fmla="val 28571"/>
            </a:avLst>
          </a:prstGeom>
          <a:solidFill>
            <a:srgbClr val="2E7D32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000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生产效率</a:t>
            </a:r>
            <a:endParaRPr lang="en-US" sz="1000" dirty="0"/>
          </a:p>
        </p:txBody>
      </p:sp>
      <p:sp>
        <p:nvSpPr>
          <p:cNvPr id="5" name="Shape 3"/>
          <p:cNvSpPr/>
          <p:nvPr/>
        </p:nvSpPr>
        <p:spPr>
          <a:xfrm>
            <a:off x="1371600" y="2926080"/>
            <a:ext cx="9418320" cy="2286000"/>
          </a:xfrm>
          <a:prstGeom prst="rect">
            <a:avLst>
              <a:gd name="adj" fmla="val 6000"/>
            </a:avLst>
          </a:prstGeom>
          <a:solidFill>
            <a:srgbClr val="1565C0"/>
          </a:solidFill>
          <a:ln/>
        </p:spPr>
      </p:sp>
      <p:sp>
        <p:nvSpPr>
          <p:cNvPr id="6" name="Text 4"/>
          <p:cNvSpPr/>
          <p:nvPr/>
        </p:nvSpPr>
        <p:spPr>
          <a:xfrm>
            <a:off x="1645920" y="3200400"/>
            <a:ext cx="8869680" cy="1645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6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产能吞吐提升至2.6倍、船坞周期缩短52%、一次装配合格率提升25%——这家百年船企用25项数智化方案重新定义高端船舶建造效率，成为全球造船业首家入选灯塔网络的企业。</a:t>
            </a:r>
            <a:endParaRPr lang="en-US" sz="1600" dirty="0"/>
          </a:p>
        </p:txBody>
      </p:sp>
      <p:sp>
        <p:nvSpPr>
          <p:cNvPr id="7" name="Text 5"/>
          <p:cNvSpPr/>
          <p:nvPr/>
        </p:nvSpPr>
        <p:spPr>
          <a:xfrm>
            <a:off x="1371600" y="5486400"/>
            <a:ext cx="941832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00" dirty="0">
                <a:solidFill>
                  <a:srgbClr val="AAAAA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WEF全球灯塔网络 · 第16批 · 2026年06月</a:t>
            </a:r>
            <a:endParaRPr lang="en-US" sz="1100" dirty="0"/>
          </a:p>
        </p:txBody>
      </p:sp>
      <p:sp>
        <p:nvSpPr>
          <p:cNvPr id="8" name="Text 6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9" name="Text 7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 / 12</a:t>
            </a:r>
            <a:endParaRPr lang="en-US" sz="8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82880"/>
            <a:ext cx="45720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2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📋 企业名片</a:t>
            </a:r>
            <a:endParaRPr lang="en-US" sz="2200" dirty="0"/>
          </a:p>
        </p:txBody>
      </p:sp>
      <p:sp>
        <p:nvSpPr>
          <p:cNvPr id="3" name="Shape 1"/>
          <p:cNvSpPr/>
          <p:nvPr/>
        </p:nvSpPr>
        <p:spPr>
          <a:xfrm>
            <a:off x="457200" y="822960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4" name="Text 2"/>
          <p:cNvSpPr/>
          <p:nvPr/>
        </p:nvSpPr>
        <p:spPr>
          <a:xfrm>
            <a:off x="640080" y="841248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企业名称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640080" y="1078992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招商局重工海门基地</a:t>
            </a:r>
            <a:endParaRPr lang="en-US" sz="1200" dirty="0"/>
          </a:p>
        </p:txBody>
      </p:sp>
      <p:sp>
        <p:nvSpPr>
          <p:cNvPr id="6" name="Shape 4"/>
          <p:cNvSpPr/>
          <p:nvPr/>
        </p:nvSpPr>
        <p:spPr>
          <a:xfrm>
            <a:off x="457200" y="1481328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7" name="Text 5"/>
          <p:cNvSpPr/>
          <p:nvPr/>
        </p:nvSpPr>
        <p:spPr>
          <a:xfrm>
            <a:off x="640080" y="1499616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灯塔编码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640080" y="1737360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25116CN05</a:t>
            </a:r>
            <a:endParaRPr lang="en-US" sz="1200" dirty="0"/>
          </a:p>
        </p:txBody>
      </p:sp>
      <p:sp>
        <p:nvSpPr>
          <p:cNvPr id="9" name="Shape 7"/>
          <p:cNvSpPr/>
          <p:nvPr/>
        </p:nvSpPr>
        <p:spPr>
          <a:xfrm>
            <a:off x="457200" y="2139696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0" name="Text 8"/>
          <p:cNvSpPr/>
          <p:nvPr/>
        </p:nvSpPr>
        <p:spPr>
          <a:xfrm>
            <a:off x="640080" y="2157984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所在地</a:t>
            </a:r>
            <a:endParaRPr lang="en-US" sz="900" dirty="0"/>
          </a:p>
        </p:txBody>
      </p:sp>
      <p:sp>
        <p:nvSpPr>
          <p:cNvPr id="11" name="Text 9"/>
          <p:cNvSpPr/>
          <p:nvPr/>
        </p:nvSpPr>
        <p:spPr>
          <a:xfrm>
            <a:off x="640080" y="2395728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中国 · 中国 · 江苏海门</a:t>
            </a:r>
            <a:endParaRPr lang="en-US" sz="1200" dirty="0"/>
          </a:p>
        </p:txBody>
      </p:sp>
      <p:sp>
        <p:nvSpPr>
          <p:cNvPr id="12" name="Shape 10"/>
          <p:cNvSpPr/>
          <p:nvPr/>
        </p:nvSpPr>
        <p:spPr>
          <a:xfrm>
            <a:off x="457200" y="2798064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3" name="Text 11"/>
          <p:cNvSpPr/>
          <p:nvPr/>
        </p:nvSpPr>
        <p:spPr>
          <a:xfrm>
            <a:off x="640080" y="2816352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类型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640080" y="3054096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生产效率</a:t>
            </a:r>
            <a:endParaRPr lang="en-US" sz="1200" dirty="0"/>
          </a:p>
        </p:txBody>
      </p:sp>
      <p:sp>
        <p:nvSpPr>
          <p:cNvPr id="15" name="Shape 13"/>
          <p:cNvSpPr/>
          <p:nvPr/>
        </p:nvSpPr>
        <p:spPr>
          <a:xfrm>
            <a:off x="457200" y="3456432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6" name="Text 14"/>
          <p:cNvSpPr/>
          <p:nvPr/>
        </p:nvSpPr>
        <p:spPr>
          <a:xfrm>
            <a:off x="640080" y="34747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行业</a:t>
            </a:r>
            <a:endParaRPr lang="en-US" sz="900" dirty="0"/>
          </a:p>
        </p:txBody>
      </p:sp>
      <p:sp>
        <p:nvSpPr>
          <p:cNvPr id="17" name="Text 15"/>
          <p:cNvSpPr/>
          <p:nvPr/>
        </p:nvSpPr>
        <p:spPr>
          <a:xfrm>
            <a:off x="640080" y="3712464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· 船舶及相关装置制造（先进工业） (GBT )</a:t>
            </a:r>
            <a:endParaRPr lang="en-US" sz="1200" dirty="0"/>
          </a:p>
        </p:txBody>
      </p:sp>
      <p:sp>
        <p:nvSpPr>
          <p:cNvPr id="18" name="Shape 16"/>
          <p:cNvSpPr/>
          <p:nvPr/>
        </p:nvSpPr>
        <p:spPr>
          <a:xfrm>
            <a:off x="457200" y="4114800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9" name="Text 17"/>
          <p:cNvSpPr/>
          <p:nvPr/>
        </p:nvSpPr>
        <p:spPr>
          <a:xfrm>
            <a:off x="640080" y="4133088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批次/发布日期</a:t>
            </a:r>
            <a:endParaRPr lang="en-US" sz="900" dirty="0"/>
          </a:p>
        </p:txBody>
      </p:sp>
      <p:sp>
        <p:nvSpPr>
          <p:cNvPr id="20" name="Text 18"/>
          <p:cNvSpPr/>
          <p:nvPr/>
        </p:nvSpPr>
        <p:spPr>
          <a:xfrm>
            <a:off x="640080" y="4370832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第16批 · 2026年06月</a:t>
            </a:r>
            <a:endParaRPr lang="en-US" sz="1200" dirty="0"/>
          </a:p>
        </p:txBody>
      </p:sp>
      <p:sp>
        <p:nvSpPr>
          <p:cNvPr id="21" name="Text 19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22" name="Text 20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2 / 12</a:t>
            </a:r>
            <a:endParaRPr lang="en-US" sz="8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①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① AI智能排产系统 核心用例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⚠️ 痛点：船舶建造涉及数万道工序交叉并行——分段加工、管系安装、舾装、涂装、总组等工序高度耦合，传统手工排产周期长达数周，资源冲突频繁，异常发生时缺乏快速重调度能力，产能瓶颈突出。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方案：基于AI算法构建智能排产引擎，集成PLM/MES/ERP等多系统数据源，实现多项目、多分段、多工序的自动排程与异常触发式动态重调度，打通"设计-计划-执行-反馈"全链路。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Step 1 — 工序工时数据标准化：梳理全厂工序体系，建立标准工时数据库，覆盖船体、管系、舾装、电气、涂装五大专业 Step 2 — 多约束建模：构建资源约束模型（场地/设备/人力/物料），定义工序间依赖关系和优先级规则 Step 3 — AI排程引擎训练：基于约束满足与启发式算法训练排程模型，结合历史项目数据做仿真验证 Step 4 — 实时异常检测与重排：对接MES执行反馈，检测偏差后自动触发局部/全局重调度 Step 5 — 端到端闭环贯通：排产结果自动下发至MES执行层，报工数据实时回传更新计划状态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05.01.01 · 03.01.01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3 / 12</a:t>
            </a:r>
            <a:endParaRPr lang="en-US" sz="8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②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② 数字孪生装配平台 核心用例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⚠️ 痛点：船舶分段总组装配精度要求高（毫米级），传统"实物试装+返工修正"模式导致船坞占用周期长、材料浪费严重、交船延期风险高。一次装配合格率偏低直接拖累整体建造效率。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方案：依托激光扫描技术构建船舶分段高精度数字孪生模型，在虚拟环境中完成装配仿真、干涉自动检测与工艺参数优化，实现"先虚拟装对、再实物装配"的一体化作业模式。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Step 1 — 三维激光扫描建模：对已完工分段进行高精度激光扫描，构建带实际制造偏差的点云模型 Step 2 — 数字孪生装配场景构建：将多个分段点云模型在孪生平台中对齐，生成虚拟总组场景 Step 3 — 虚拟预装配与干涉检测：自动计算对接间隙、错位量，检测结构干涉与管路碰撞 Step 4 — 装配工艺优化：根据干涉报告调整定位方案，优化焊接顺序和公差分配策略 Step 5 — 现场AR辅助装配：将优化后的装配指令通过AR终端投射至现场，指导工人精准定位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02.01.04 · 03.02.01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4 / 12</a:t>
            </a:r>
            <a:endParaRPr lang="en-US" sz="8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③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③ 准时制物流管理系统 核心用例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⚠️ 痛点：船厂物料种类数以万计——钢板、型材、管材、舾装件、电缆等规格繁杂，传统"推式配送"按固定周期批量送货，导致堆场拥堵、找料耗时、缺料与积压并存，物流效率成为制约产能的隐性瓶颈。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方案：构建拉式精益物流调度体系，基于生产节拍实时计算物料需求，联动AGV/AMR实现准时制(JIT)精准配送，将"物料等人"变为"物料等人准时到"，消除等待浪费与库存积压。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Step 1 — 物料需求与生产计划联动：从APS排产结果自动拆解工序级物料需求清单，生成JIT配送计划 Step 2 — 仓储数字化改造：部署RFID标签和IoT传感器，实现钢材堆场/管材库/舾装件库的实时库存可视化 Step 3 — AGV/AMR路径规划与调度：基于数字孪生厂区地图，动态规划无人搬运车最优路径，避免拥堵 Step 4 — 准时制配送执行：按工序开工前2-4小时窗口精准配送至工位，配套电子看板实现配送状态透明化 Step 5 — 全链路物流追溯与持续优化：记录每批次物料的取用时间与工位消耗数据，反向优化安全库存和配送频率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01.04.01 · 04.01.02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5 / 12</a:t>
            </a:r>
            <a:endParaRPr lang="en-US" sz="8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82880"/>
            <a:ext cx="45720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2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📊 绩效总览</a:t>
            </a:r>
            <a:endParaRPr lang="en-US" sz="2200" dirty="0"/>
          </a:p>
        </p:txBody>
      </p:sp>
      <p:graphicFrame>
        <p:nvGraphicFramePr>
          <p:cNvPr id="7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457200" y="914400"/>
          <a:ext cx="11247120" cy="914400"/>
        </p:xfrm>
        <a:graphic>
          <a:graphicData uri="http://schemas.openxmlformats.org/drawingml/2006/table">
            <a:tbl>
              <a:tblPr/>
              <a:tblGrid>
                <a:gridCol w="3657600"/>
                <a:gridCol w="2286000"/>
                <a:gridCol w="5303520"/>
              </a:tblGrid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指标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7D32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改善</a:t>
                      </a:r>
                      <a:endParaRPr lang="en-US" sz="11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7D32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技术手段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7D32"/>
                    </a:solidFill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产能吞吐量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↑160%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实现多船型批量化高效建造，打破单船串行瓶颈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船坞占用周期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↓52%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船坞周转加速近一倍，大幅提升交船节奏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一次装配合格率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↑25%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大幅减少返工和材料浪费，降低质量成本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" name="Text 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8 / 12</a:t>
            </a:r>
            <a:endParaRPr lang="en-US" sz="8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🗺️ 技术全景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已覆盖关键领域 · AI/数字孪生/IIoT/绿色可持续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核心绩效：产能吞吐量 ↑160% · 船坞占用周期 ↓52% · 一次装配合格率 ↑25%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9 / 12</a:t>
            </a:r>
            <a:endParaRPr lang="en-US" sz="8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🔍 可复制性分析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企业：招商局重工海门基地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行业： · 船舶及相关装置制造（先进工业）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地点：中国 中国 · 江苏海门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详见 HTML 网页版完整报告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10 / 12</a:t>
            </a:r>
            <a:endParaRPr lang="en-US" sz="8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🏭 行业对标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国标分类：船舶及相关装置制造（先进工业） ()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批次：第16批 · 2026年06月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详见 HTML 网页版完整分析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11 / 12</a:t>
            </a:r>
            <a:endParaRPr lang="en-US" sz="8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💬 互动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老陈说灯塔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每周一个灯塔工厂深度拆解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www.dtgc.net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回复【名录】获取完整名单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回复【分析+企业名】获取案例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12 / 12</a:t>
            </a:r>
            <a:endParaRPr lang="en-US" sz="8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10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3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PptxGenJS</cp:lastModifiedBy>
  <cp:revision>1</cp:revision>
  <dcterms:created xsi:type="dcterms:W3CDTF">2026-07-01T08:42:44Z</dcterms:created>
  <dcterms:modified xsi:type="dcterms:W3CDTF">2026-07-01T08:42:44Z</dcterms:modified>
</cp:coreProperties>
</file>