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2191695" cy="6858000"/>
  <p:notesSz cx="6858000" cy="1219169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0E17"/>
        </a:solidFill>
      </p:bgPr>
    </p:bg>
    <p:spTree>
      <p:nvGrpSpPr>
        <p:cNvPr id="1" name=""/>
        <p:cNvGrpSpPr/>
        <p:nvPr/>
      </p:nvGrpSpPr>
      <p:grpSpPr>
        <a:xfrm>
          <a:off x="0" y="0"/>
          <a:ext cx="0" cy="0"/>
          <a:chOff x="0" y="0"/>
          <a:chExt cx="0" cy="0"/>
        </a:xfrm>
      </p:grpSpPr>
      <p:sp>
        <p:nvSpPr>
          <p:cNvPr id="2" name="Text 0"/>
          <p:cNvSpPr/>
          <p:nvPr/>
        </p:nvSpPr>
        <p:spPr>
          <a:xfrm>
            <a:off x="914400" y="1097280"/>
            <a:ext cx="10332720" cy="731520"/>
          </a:xfrm>
          <a:prstGeom prst="rect">
            <a:avLst/>
          </a:prstGeom>
          <a:noFill/>
          <a:ln/>
        </p:spPr>
        <p:txBody>
          <a:bodyPr wrap="square" rtlCol="0" anchor="ctr"/>
          <a:lstStyle/>
          <a:p>
            <a:pPr algn="ctr" indent="0" marL="0">
              <a:buNone/>
            </a:pPr>
            <a:r>
              <a:rPr lang="en-US" sz="3200" b="1" dirty="0">
                <a:solidFill>
                  <a:srgbClr val="FFFFFF"/>
                </a:solidFill>
                <a:latin typeface="Microsoft YaHei" pitchFamily="34" charset="0"/>
                <a:ea typeface="Microsoft YaHei" pitchFamily="34" charset="-122"/>
                <a:cs typeface="Microsoft YaHei" pitchFamily="34" charset="-120"/>
              </a:rPr>
              <a:t>太极集团涪陵制药厂</a:t>
            </a:r>
            <a:endParaRPr lang="en-US" sz="3200" dirty="0"/>
          </a:p>
        </p:txBody>
      </p:sp>
      <p:sp>
        <p:nvSpPr>
          <p:cNvPr id="3" name="Text 1"/>
          <p:cNvSpPr/>
          <p:nvPr/>
        </p:nvSpPr>
        <p:spPr>
          <a:xfrm>
            <a:off x="5029200" y="1828800"/>
            <a:ext cx="2103120" cy="457200"/>
          </a:xfrm>
          <a:prstGeom prst="rect">
            <a:avLst>
              <a:gd name="adj" fmla="val 30000"/>
            </a:avLst>
          </a:prstGeom>
          <a:solidFill>
            <a:srgbClr val="2E7D32"/>
          </a:solidFill>
          <a:ln/>
        </p:spPr>
        <p:txBody>
          <a:bodyPr wrap="square"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25616CN10</a:t>
            </a:r>
            <a:endParaRPr lang="en-US" sz="1400" dirty="0"/>
          </a:p>
        </p:txBody>
      </p:sp>
      <p:sp>
        <p:nvSpPr>
          <p:cNvPr id="4" name="Text 2"/>
          <p:cNvSpPr/>
          <p:nvPr/>
        </p:nvSpPr>
        <p:spPr>
          <a:xfrm>
            <a:off x="5303520" y="2377440"/>
            <a:ext cx="1463040" cy="320040"/>
          </a:xfrm>
          <a:prstGeom prst="rect">
            <a:avLst>
              <a:gd name="adj" fmla="val 28571"/>
            </a:avLst>
          </a:prstGeom>
          <a:solidFill>
            <a:srgbClr val="2E7D32"/>
          </a:solidFill>
          <a:ln/>
        </p:spPr>
        <p:txBody>
          <a:bodyPr wrap="square" rtlCol="0" anchor="ctr"/>
          <a:lstStyle/>
          <a:p>
            <a:pPr algn="ctr" indent="0" marL="0">
              <a:buNone/>
            </a:pPr>
            <a:r>
              <a:rPr lang="en-US" sz="1000" dirty="0">
                <a:solidFill>
                  <a:srgbClr val="FFFFFF"/>
                </a:solidFill>
                <a:latin typeface="Microsoft YaHei" pitchFamily="34" charset="0"/>
                <a:ea typeface="Microsoft YaHei" pitchFamily="34" charset="-122"/>
                <a:cs typeface="Microsoft YaHei" pitchFamily="34" charset="-120"/>
              </a:rPr>
              <a:t>生产效率</a:t>
            </a:r>
            <a:endParaRPr lang="en-US" sz="1000" dirty="0"/>
          </a:p>
        </p:txBody>
      </p:sp>
      <p:sp>
        <p:nvSpPr>
          <p:cNvPr id="5" name="Shape 3"/>
          <p:cNvSpPr/>
          <p:nvPr/>
        </p:nvSpPr>
        <p:spPr>
          <a:xfrm>
            <a:off x="1371600" y="2926080"/>
            <a:ext cx="9418320" cy="2286000"/>
          </a:xfrm>
          <a:prstGeom prst="rect">
            <a:avLst>
              <a:gd name="adj" fmla="val 6000"/>
            </a:avLst>
          </a:prstGeom>
          <a:solidFill>
            <a:srgbClr val="1565C0"/>
          </a:solidFill>
          <a:ln/>
        </p:spPr>
      </p:sp>
      <p:sp>
        <p:nvSpPr>
          <p:cNvPr id="6" name="Text 4"/>
          <p:cNvSpPr/>
          <p:nvPr/>
        </p:nvSpPr>
        <p:spPr>
          <a:xfrm>
            <a:off x="1645920" y="3200400"/>
            <a:ext cx="8869680" cy="1645920"/>
          </a:xfrm>
          <a:prstGeom prst="rect">
            <a:avLst/>
          </a:prstGeom>
          <a:noFill/>
          <a:ln/>
        </p:spPr>
        <p:txBody>
          <a:bodyPr wrap="square" rtlCol="0" anchor="ctr"/>
          <a:lstStyle/>
          <a:p>
            <a:pPr algn="ctr" indent="0" marL="0">
              <a:buNone/>
            </a:pPr>
            <a:r>
              <a:rPr lang="en-US" sz="1600" b="1" dirty="0">
                <a:solidFill>
                  <a:srgbClr val="FFFFFF"/>
                </a:solidFill>
                <a:latin typeface="Microsoft YaHei" pitchFamily="34" charset="0"/>
                <a:ea typeface="Microsoft YaHei" pitchFamily="34" charset="-122"/>
                <a:cs typeface="Microsoft YaHei" pitchFamily="34" charset="-120"/>
              </a:rPr>
              <a:t>全球首座中药工业灯塔工厂——将千年炒制工艺注入数字灵魂，质量偏差↓33%，OEE↑13%，成本↓10%，用三十余项先进技术方案为传统中药制造趟出一条可复制的数智化之路。</a:t>
            </a:r>
            <a:endParaRPr lang="en-US" sz="1600" dirty="0"/>
          </a:p>
        </p:txBody>
      </p:sp>
      <p:sp>
        <p:nvSpPr>
          <p:cNvPr id="7" name="Text 5"/>
          <p:cNvSpPr/>
          <p:nvPr/>
        </p:nvSpPr>
        <p:spPr>
          <a:xfrm>
            <a:off x="1371600" y="5486400"/>
            <a:ext cx="9418320" cy="457200"/>
          </a:xfrm>
          <a:prstGeom prst="rect">
            <a:avLst/>
          </a:prstGeom>
          <a:noFill/>
          <a:ln/>
        </p:spPr>
        <p:txBody>
          <a:bodyPr wrap="square" rtlCol="0" anchor="ctr"/>
          <a:lstStyle/>
          <a:p>
            <a:pPr algn="ctr" indent="0" marL="0">
              <a:buNone/>
            </a:pPr>
            <a:r>
              <a:rPr lang="en-US" sz="1100" dirty="0">
                <a:solidFill>
                  <a:srgbClr val="AAAAAA"/>
                </a:solidFill>
                <a:latin typeface="Microsoft YaHei" pitchFamily="34" charset="0"/>
                <a:ea typeface="Microsoft YaHei" pitchFamily="34" charset="-122"/>
                <a:cs typeface="Microsoft YaHei" pitchFamily="34" charset="-120"/>
              </a:rPr>
              <a:t>WEF全球灯塔网络 · 第16批 · 2026年06月</a:t>
            </a:r>
            <a:endParaRPr lang="en-US" sz="1100" dirty="0"/>
          </a:p>
        </p:txBody>
      </p:sp>
      <p:sp>
        <p:nvSpPr>
          <p:cNvPr id="8" name="Text 6"/>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9" name="Text 7"/>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 / 12</a:t>
            </a:r>
            <a:endParaRPr 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企业名片</a:t>
            </a:r>
            <a:endParaRPr lang="en-US" sz="2200" dirty="0"/>
          </a:p>
        </p:txBody>
      </p:sp>
      <p:sp>
        <p:nvSpPr>
          <p:cNvPr id="3" name="Shape 1"/>
          <p:cNvSpPr/>
          <p:nvPr/>
        </p:nvSpPr>
        <p:spPr>
          <a:xfrm>
            <a:off x="457200" y="822960"/>
            <a:ext cx="5303520" cy="594360"/>
          </a:xfrm>
          <a:prstGeom prst="rect">
            <a:avLst>
              <a:gd name="adj" fmla="val 12308"/>
            </a:avLst>
          </a:prstGeom>
          <a:solidFill>
            <a:srgbClr val="E8EEFB"/>
          </a:solidFill>
          <a:ln/>
        </p:spPr>
      </p:sp>
      <p:sp>
        <p:nvSpPr>
          <p:cNvPr id="4" name="Text 2"/>
          <p:cNvSpPr/>
          <p:nvPr/>
        </p:nvSpPr>
        <p:spPr>
          <a:xfrm>
            <a:off x="640080" y="84124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企业名称</a:t>
            </a:r>
            <a:endParaRPr lang="en-US" sz="900" dirty="0"/>
          </a:p>
        </p:txBody>
      </p:sp>
      <p:sp>
        <p:nvSpPr>
          <p:cNvPr id="5" name="Text 3"/>
          <p:cNvSpPr/>
          <p:nvPr/>
        </p:nvSpPr>
        <p:spPr>
          <a:xfrm>
            <a:off x="640080" y="107899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太极集团涪陵制药厂</a:t>
            </a:r>
            <a:endParaRPr lang="en-US" sz="1200" dirty="0"/>
          </a:p>
        </p:txBody>
      </p:sp>
      <p:sp>
        <p:nvSpPr>
          <p:cNvPr id="6" name="Shape 4"/>
          <p:cNvSpPr/>
          <p:nvPr/>
        </p:nvSpPr>
        <p:spPr>
          <a:xfrm>
            <a:off x="457200" y="1481328"/>
            <a:ext cx="5303520" cy="594360"/>
          </a:xfrm>
          <a:prstGeom prst="rect">
            <a:avLst>
              <a:gd name="adj" fmla="val 12308"/>
            </a:avLst>
          </a:prstGeom>
          <a:solidFill>
            <a:srgbClr val="E8EEFB"/>
          </a:solidFill>
          <a:ln/>
        </p:spPr>
      </p:sp>
      <p:sp>
        <p:nvSpPr>
          <p:cNvPr id="7" name="Text 5"/>
          <p:cNvSpPr/>
          <p:nvPr/>
        </p:nvSpPr>
        <p:spPr>
          <a:xfrm>
            <a:off x="640080" y="1499616"/>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灯塔编码</a:t>
            </a:r>
            <a:endParaRPr lang="en-US" sz="900" dirty="0"/>
          </a:p>
        </p:txBody>
      </p:sp>
      <p:sp>
        <p:nvSpPr>
          <p:cNvPr id="8" name="Text 6"/>
          <p:cNvSpPr/>
          <p:nvPr/>
        </p:nvSpPr>
        <p:spPr>
          <a:xfrm>
            <a:off x="640080" y="1737360"/>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25616CN10</a:t>
            </a:r>
            <a:endParaRPr lang="en-US" sz="1200" dirty="0"/>
          </a:p>
        </p:txBody>
      </p:sp>
      <p:sp>
        <p:nvSpPr>
          <p:cNvPr id="9" name="Shape 7"/>
          <p:cNvSpPr/>
          <p:nvPr/>
        </p:nvSpPr>
        <p:spPr>
          <a:xfrm>
            <a:off x="457200" y="2139696"/>
            <a:ext cx="5303520" cy="594360"/>
          </a:xfrm>
          <a:prstGeom prst="rect">
            <a:avLst>
              <a:gd name="adj" fmla="val 12308"/>
            </a:avLst>
          </a:prstGeom>
          <a:solidFill>
            <a:srgbClr val="E8EEFB"/>
          </a:solidFill>
          <a:ln/>
        </p:spPr>
      </p:sp>
      <p:sp>
        <p:nvSpPr>
          <p:cNvPr id="10" name="Text 8"/>
          <p:cNvSpPr/>
          <p:nvPr/>
        </p:nvSpPr>
        <p:spPr>
          <a:xfrm>
            <a:off x="640080" y="2157984"/>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所在地</a:t>
            </a:r>
            <a:endParaRPr lang="en-US" sz="900" dirty="0"/>
          </a:p>
        </p:txBody>
      </p:sp>
      <p:sp>
        <p:nvSpPr>
          <p:cNvPr id="11" name="Text 9"/>
          <p:cNvSpPr/>
          <p:nvPr/>
        </p:nvSpPr>
        <p:spPr>
          <a:xfrm>
            <a:off x="640080" y="2395728"/>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中国 · 中国 · 重庆</a:t>
            </a:r>
            <a:endParaRPr lang="en-US" sz="1200" dirty="0"/>
          </a:p>
        </p:txBody>
      </p:sp>
      <p:sp>
        <p:nvSpPr>
          <p:cNvPr id="12" name="Shape 10"/>
          <p:cNvSpPr/>
          <p:nvPr/>
        </p:nvSpPr>
        <p:spPr>
          <a:xfrm>
            <a:off x="457200" y="2798064"/>
            <a:ext cx="5303520" cy="594360"/>
          </a:xfrm>
          <a:prstGeom prst="rect">
            <a:avLst>
              <a:gd name="adj" fmla="val 12308"/>
            </a:avLst>
          </a:prstGeom>
          <a:solidFill>
            <a:srgbClr val="E8EEFB"/>
          </a:solidFill>
          <a:ln/>
        </p:spPr>
      </p:sp>
      <p:sp>
        <p:nvSpPr>
          <p:cNvPr id="13" name="Text 11"/>
          <p:cNvSpPr/>
          <p:nvPr/>
        </p:nvSpPr>
        <p:spPr>
          <a:xfrm>
            <a:off x="640080" y="2816352"/>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类型</a:t>
            </a:r>
            <a:endParaRPr lang="en-US" sz="900" dirty="0"/>
          </a:p>
        </p:txBody>
      </p:sp>
      <p:sp>
        <p:nvSpPr>
          <p:cNvPr id="14" name="Text 12"/>
          <p:cNvSpPr/>
          <p:nvPr/>
        </p:nvSpPr>
        <p:spPr>
          <a:xfrm>
            <a:off x="640080" y="3054096"/>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生产效率</a:t>
            </a:r>
            <a:endParaRPr lang="en-US" sz="1200" dirty="0"/>
          </a:p>
        </p:txBody>
      </p:sp>
      <p:sp>
        <p:nvSpPr>
          <p:cNvPr id="15" name="Shape 13"/>
          <p:cNvSpPr/>
          <p:nvPr/>
        </p:nvSpPr>
        <p:spPr>
          <a:xfrm>
            <a:off x="457200" y="3456432"/>
            <a:ext cx="5303520" cy="594360"/>
          </a:xfrm>
          <a:prstGeom prst="rect">
            <a:avLst>
              <a:gd name="adj" fmla="val 12308"/>
            </a:avLst>
          </a:prstGeom>
          <a:solidFill>
            <a:srgbClr val="E8EEFB"/>
          </a:solidFill>
          <a:ln/>
        </p:spPr>
      </p:sp>
      <p:sp>
        <p:nvSpPr>
          <p:cNvPr id="16" name="Text 14"/>
          <p:cNvSpPr/>
          <p:nvPr/>
        </p:nvSpPr>
        <p:spPr>
          <a:xfrm>
            <a:off x="640080" y="3474720"/>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行业</a:t>
            </a:r>
            <a:endParaRPr lang="en-US" sz="900" dirty="0"/>
          </a:p>
        </p:txBody>
      </p:sp>
      <p:sp>
        <p:nvSpPr>
          <p:cNvPr id="17" name="Text 15"/>
          <p:cNvSpPr/>
          <p:nvPr/>
        </p:nvSpPr>
        <p:spPr>
          <a:xfrm>
            <a:off x="640080" y="3712464"/>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 · 中成药制造 (GBT )</a:t>
            </a:r>
            <a:endParaRPr lang="en-US" sz="1200" dirty="0"/>
          </a:p>
        </p:txBody>
      </p:sp>
      <p:sp>
        <p:nvSpPr>
          <p:cNvPr id="18" name="Shape 16"/>
          <p:cNvSpPr/>
          <p:nvPr/>
        </p:nvSpPr>
        <p:spPr>
          <a:xfrm>
            <a:off x="457200" y="4114800"/>
            <a:ext cx="5303520" cy="594360"/>
          </a:xfrm>
          <a:prstGeom prst="rect">
            <a:avLst>
              <a:gd name="adj" fmla="val 12308"/>
            </a:avLst>
          </a:prstGeom>
          <a:solidFill>
            <a:srgbClr val="E8EEFB"/>
          </a:solidFill>
          <a:ln/>
        </p:spPr>
      </p:sp>
      <p:sp>
        <p:nvSpPr>
          <p:cNvPr id="19" name="Text 17"/>
          <p:cNvSpPr/>
          <p:nvPr/>
        </p:nvSpPr>
        <p:spPr>
          <a:xfrm>
            <a:off x="640080" y="413308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批次/发布日期</a:t>
            </a:r>
            <a:endParaRPr lang="en-US" sz="900" dirty="0"/>
          </a:p>
        </p:txBody>
      </p:sp>
      <p:sp>
        <p:nvSpPr>
          <p:cNvPr id="20" name="Text 18"/>
          <p:cNvSpPr/>
          <p:nvPr/>
        </p:nvSpPr>
        <p:spPr>
          <a:xfrm>
            <a:off x="640080" y="437083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第16批 · 2026年06月</a:t>
            </a:r>
            <a:endParaRPr lang="en-US" sz="1200" dirty="0"/>
          </a:p>
        </p:txBody>
      </p:sp>
      <p:sp>
        <p:nvSpPr>
          <p:cNvPr id="21" name="Text 19"/>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22" name="Text 20"/>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2 / 12</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①</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① 数字化炒制标准体系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痛点：中药炒制长期依赖老药工个人经验，火候、时间、翻动频率全凭手感判断，"一锅一味道"，批次间质量波动大，无法满足GMP规范和规模化生产的一致性要求。</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方案：建立覆盖全工序的数字化炒制标准体系，将传统师徒口传心授的"火候经验"转化为可量化、可复现、可优化的工艺参数模型。</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经验数字化采集：对老药工炒制全过程进行多维度传感数据采集（温度曲线、湿度变化、色泽演变、气味特征），建立炒制工艺原始数据库。 Step 2 — 工艺参数建模：基于采集数据构建炒制工艺参数模型，定义温度-时间-翻动频率的标准曲线，固化"文火-武火-中火"三阶段控温逻辑。 Step 3 — SCADA+MES联动部署：在太极医药城B区部署SCADA系统作为产线神经中枢，对接MES系统实现工艺参数的自动下发与实时监控，DCS系统远程操控1200余台设备。 Step 4 — 闭环优化迭代：利用生产批次数据持续训练工艺模型，自动调节炒制参数以适应不同批次原料特性差异，实现自适应工艺优化。 Step 5 — 全链条质量追溯：建立从原料批号到成品出库的数字化追溯链，确保每一瓶药品的炒制过程数据可查询、可回溯。</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02.03.01 · 01.01.05 · 03.03.04</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3 / 12</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②</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② 智能质量标志物分析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痛点：中药成分复杂，传统质量检测依赖理化指标和人工鉴别，难以精准捕捉药效物质群的变化，质量控制停留在"合格/不合格"的二元判定，缺乏对生产过程中质量波动的预测和干预能力。</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方案：构建基于AI和大数据分析的中药质量标志物（Q-Marker）智能分析平台，实现从原料入库到成品放行的全过程精准质量管控。</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质量标志物筛选与建库：联合科研机构，基于中药化学指纹图谱技术筛选藿香正气口服液等核心产品的关键质量标志物（Q-Marker），建立标志物标准谱库。 Step 2 — 在线检测传感部署：在提取浓缩、制剂灌装等关键工序部署近红外光谱（NIR）、高效液相色谱（HPLC）等在线检测设备，实现质量标志物的实时浓度监测。 Step 3 — AI质量预测建模：利用机器学习算法建立质量标志物含量与工艺参数之间的预测模型，实现"投料前即可预测成品质量"，将质量控制前置到生产过程而非事后检验。 Step 4 — 实时偏差预警与干预：当在线检测数据偏离模型预测区间时，系统自动触发预警，联动MES调整工艺参数（如提取温度、浓缩时间），将质量偏差消灭在萌芽状态。</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05.01.01 · 05.02.01 · 01.03.02</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4 / 12</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③</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③ 传统工艺知识数字化沉淀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痛点：中药生产中的关键隐性知识（如"炒至表面深黄色、具焦香气""文火慢熬至挂旗"等）长期储存在老药工头脑中，随人员退休而流失，新员工培养周期长达3-5年，知识传承断代风险突出。</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方案：搭建传统工艺知识数字化平台，将隐性经验转化为结构化、可检索、可训练的数字资产，形成"一人一策"的个性化培训体系，并利用知识图谱技术实现工艺知识的智能推理与辅助决策。</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隐性知识显性化：组织老药工"口述实录"，通过结构化访谈、操作录像、传感数据三通道同步记录炒制、提取、浓缩等关键工序的完整操作过程，输出标准操作程序文档。 Step 2 — 知识图谱构建：将采集的工艺知识构建为"原料属性-工艺条件-质量结果"三元组知识图谱，关联500+种中药饮片的炮制规则与工艺参数对应关系。 Step 3 — 数字化培训系统上线：开发基于VR/AR的工艺操作模拟培训系统，新员工在虚拟环境中操练炒制技能，系统实时比对标准操作曲线给出纠正提示。 Step 4 — 智能工艺推荐引擎：当新原料批次或新产品投产时，知识图谱自动检索最相似的工艺方案，推荐初版工艺参数，减少试错轮次。 Step 5 — 人才梯队闭环：建立"知识贡献-技能认证-薪酬激励"联动机制，鼓励一线操作人员持续贡献工艺改善建议，形成组织知识的滚雪球效应。</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05.01.03 · 05.01.02 · 05.04.01</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5 / 12</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绩效总览</a:t>
            </a:r>
            <a:endParaRPr lang="en-US" sz="2200"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457200" y="914400"/>
          <a:ext cx="11247120" cy="914400"/>
        </p:xfrm>
        <a:graphic>
          <a:graphicData uri="http://schemas.openxmlformats.org/drawingml/2006/table">
            <a:tbl>
              <a:tblPr/>
              <a:tblGrid>
                <a:gridCol w="3657600"/>
                <a:gridCol w="2286000"/>
                <a:gridCol w="5303520"/>
              </a:tblGrid>
              <a:tr h="502920">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指标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algn="ctr" indent="0" marL="0">
                        <a:buNone/>
                      </a:pPr>
                      <a:r>
                        <a:rPr lang="en-US" sz="1100" b="1" dirty="0">
                          <a:solidFill>
                            <a:srgbClr val="FFFFFF"/>
                          </a:solidFill>
                          <a:latin typeface="Arial" pitchFamily="34" charset="0"/>
                          <a:ea typeface="Arial" pitchFamily="34" charset="-122"/>
                          <a:cs typeface="Arial" pitchFamily="34" charset="-120"/>
                        </a:rPr>
                        <a:t>改善</a:t>
                      </a:r>
                      <a:endParaRPr lang="en-US" sz="11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技术手段</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批次间质量偏差</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↓33%</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质量标志物实时监测替代事后抽样，杜绝批次放行争议</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设备综合效率 OEE</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↑13%</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中央控制室远程调度1200台设备，减少停机待料与换线等待</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生产成本</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↓10%</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能耗降低、返工减少、原料利用率提升三管齐下</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隐性经验传承</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数字化沉淀</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30多项核心技术诀窍完成数字化，新员工培养周期缩短60%</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bl>
          </a:graphicData>
        </a:graphic>
      </p:graphicFrame>
      <p:sp>
        <p:nvSpPr>
          <p:cNvPr id="4" name="Text 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8 / 12</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技术全景</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已覆盖关键领域 · AI/数字孪生/IIoT/绿色可持续</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核心绩效：批次间质量偏差 ↓33% · 设备综合效率 OEE ↑13% · 生产成本 ↓10% · 隐性经验传承 数字化沉淀</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9 / 12</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可复制性分析</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企业：太极集团涪陵制药厂</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行业： · 中成药制造</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地点：中国 中国 · 重庆</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网页版完整报告</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10 / 12</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行业对标</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国标分类：中成药制造 ()</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批次：第16批 · 2026年06月</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网页版完整分析</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11 / 12</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互动</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老陈说灯塔</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每周一个灯塔工厂深度拆解</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www.dtgc.net</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回复【名录】获取完整名单</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回复【分析+企业名】获取案例</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12 / 12</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2026-06-29T12:15:34Z</dcterms:created>
  <dcterms:modified xsi:type="dcterms:W3CDTF">2026-06-29T12:15:34Z</dcterms:modified>
</cp:coreProperties>
</file>